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5" r:id="rId2"/>
    <p:sldId id="301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74820" autoAdjust="0"/>
  </p:normalViewPr>
  <p:slideViewPr>
    <p:cSldViewPr>
      <p:cViewPr>
        <p:scale>
          <a:sx n="70" d="100"/>
          <a:sy n="70" d="100"/>
        </p:scale>
        <p:origin x="-59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40D7-97E0-4F34-BEBB-FAB7AD9602F8}" type="datetimeFigureOut">
              <a:rPr kumimoji="1" lang="ja-JP" altLang="en-US" smtClean="0"/>
              <a:t>2019/8/1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49E31-691F-4C0B-ACD6-8CDAA9A977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119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35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6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71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5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1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75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98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94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95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83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67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FC37-1908-424E-8896-95D9B09F4D9C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2019/8/1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C62A5-7874-4F5A-965B-5779264501AE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075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7.jpeg"/><Relationship Id="rId2" Type="http://schemas.openxmlformats.org/officeDocument/2006/relationships/image" Target="../media/image3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5.jpeg"/><Relationship Id="rId10" Type="http://schemas.openxmlformats.org/officeDocument/2006/relationships/image" Target="../media/image11.jpeg"/><Relationship Id="rId19" Type="http://schemas.openxmlformats.org/officeDocument/2006/relationships/image" Target="../media/image19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9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CC66"/>
          </a:fgClr>
          <a:bgClr>
            <a:srgbClr val="FFDD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 rot="21402106">
            <a:off x="899723" y="1729863"/>
            <a:ext cx="59046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8800" b="1" dirty="0">
                <a:solidFill>
                  <a:srgbClr val="00B0F0"/>
                </a:solidFill>
              </a:rPr>
              <a:t>おなじ</a:t>
            </a:r>
            <a:r>
              <a:rPr lang="ja-JP" altLang="en-US" sz="8800" b="1" dirty="0" smtClean="0">
                <a:solidFill>
                  <a:srgbClr val="00B0F0"/>
                </a:solidFill>
              </a:rPr>
              <a:t>は</a:t>
            </a:r>
            <a:endParaRPr lang="en-US" altLang="ja-JP" sz="8800" b="1" dirty="0" smtClean="0">
              <a:solidFill>
                <a:srgbClr val="00B0F0"/>
              </a:solidFill>
            </a:endParaRPr>
          </a:p>
          <a:p>
            <a:r>
              <a:rPr lang="ja-JP" altLang="en-US" sz="8800" b="1" dirty="0" smtClean="0">
                <a:solidFill>
                  <a:srgbClr val="00B0F0"/>
                </a:solidFill>
              </a:rPr>
              <a:t>　ど～れ？</a:t>
            </a:r>
            <a:endParaRPr lang="ja-JP" altLang="en-US" sz="8800" b="1" dirty="0">
              <a:solidFill>
                <a:srgbClr val="00B0F0"/>
              </a:solidFill>
            </a:endParaRPr>
          </a:p>
        </p:txBody>
      </p: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5702519" y="3503891"/>
            <a:ext cx="3261969" cy="3453501"/>
            <a:chOff x="6969873" y="4772299"/>
            <a:chExt cx="1656184" cy="175343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92280" y="4867721"/>
              <a:ext cx="867191" cy="10095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3889" y1="89179" x2="51190" y2="68284"/>
                          <a14:foregroundMark x1="9921" y1="94776" x2="27381" y2="94776"/>
                          <a14:foregroundMark x1="9127" y1="95522" x2="19841" y2="63806"/>
                          <a14:foregroundMark x1="20635" y1="70522" x2="38889" y2="84701"/>
                          <a14:foregroundMark x1="27381" y1="89179" x2="44444" y2="74627"/>
                          <a14:foregroundMark x1="33730" y1="68284" x2="46429" y2="79104"/>
                          <a14:foregroundMark x1="42857" y1="84701" x2="52778" y2="58955"/>
                          <a14:foregroundMark x1="35714" y1="82463" x2="48016" y2="79104"/>
                          <a14:foregroundMark x1="15873" y1="65918" x2="13492" y2="48315"/>
                          <a14:foregroundMark x1="13095" y1="66667" x2="8333" y2="53933"/>
                          <a14:foregroundMark x1="11905" y1="49064" x2="22619" y2="44944"/>
                          <a14:foregroundMark x1="19444" y1="43446" x2="34127" y2="45318"/>
                          <a14:foregroundMark x1="25397" y1="55056" x2="34921" y2="62921"/>
                          <a14:foregroundMark x1="59921" y1="16479" x2="70635" y2="7491"/>
                          <a14:foregroundMark x1="57937" y1="17228" x2="67460" y2="6367"/>
                          <a14:foregroundMark x1="69841" y1="4869" x2="87698" y2="17228"/>
                          <a14:foregroundMark x1="88889" y1="18352" x2="87302" y2="295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69873" y="4772299"/>
              <a:ext cx="1656184" cy="175343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3024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067128" cy="5400600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つぎ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ひと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こうたい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⑧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次の人に交代し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ます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⑨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③～⑥をくりかえします。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6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079" y="3015440"/>
            <a:ext cx="1727249" cy="1727249"/>
          </a:xfrm>
        </p:spPr>
      </p:pic>
      <p:pic>
        <p:nvPicPr>
          <p:cNvPr id="6" name="コンテンツ プレースホルダー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8495"/>
          <a:stretch/>
        </p:blipFill>
        <p:spPr>
          <a:xfrm>
            <a:off x="4283968" y="2582449"/>
            <a:ext cx="1370518" cy="2234063"/>
          </a:xfrm>
          <a:prstGeom prst="rect">
            <a:avLst/>
          </a:prstGeom>
        </p:spPr>
      </p:pic>
      <p:sp>
        <p:nvSpPr>
          <p:cNvPr id="7" name="円形吹き出し 6"/>
          <p:cNvSpPr/>
          <p:nvPr/>
        </p:nvSpPr>
        <p:spPr>
          <a:xfrm>
            <a:off x="6804248" y="1934377"/>
            <a:ext cx="2051720" cy="936104"/>
          </a:xfrm>
          <a:prstGeom prst="wedgeEllipseCallout">
            <a:avLst>
              <a:gd name="adj1" fmla="val -42896"/>
              <a:gd name="adj2" fmla="val 64101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どうぞ</a:t>
            </a:r>
          </a:p>
        </p:txBody>
      </p:sp>
      <p:sp>
        <p:nvSpPr>
          <p:cNvPr id="8" name="円形吹き出し 7"/>
          <p:cNvSpPr/>
          <p:nvPr/>
        </p:nvSpPr>
        <p:spPr>
          <a:xfrm>
            <a:off x="1907704" y="2813535"/>
            <a:ext cx="2051720" cy="936104"/>
          </a:xfrm>
          <a:prstGeom prst="wedgeEllipseCallout">
            <a:avLst>
              <a:gd name="adj1" fmla="val 63774"/>
              <a:gd name="adj2" fmla="val 512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はい！</a:t>
            </a:r>
          </a:p>
        </p:txBody>
      </p:sp>
    </p:spTree>
    <p:extLst>
      <p:ext uri="{BB962C8B-B14F-4D97-AF65-F5344CB8AC3E}">
        <p14:creationId xmlns:p14="http://schemas.microsoft.com/office/powerpoint/2010/main" val="313949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5417818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も　　　　　　　　　 　 </a:t>
            </a:r>
            <a:endParaRPr lang="en-US" altLang="ja-JP" sz="1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⑩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持っている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さいご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カードが最後の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まい </a:t>
            </a: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１枚になったら、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         ことば        い                         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合い言葉を言います。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>
            <a:grpSpLocks noChangeAspect="1"/>
          </p:cNvGrpSpPr>
          <p:nvPr/>
        </p:nvGrpSpPr>
        <p:grpSpPr>
          <a:xfrm rot="21319193">
            <a:off x="5654715" y="4456836"/>
            <a:ext cx="1386593" cy="2185826"/>
            <a:chOff x="899592" y="2348880"/>
            <a:chExt cx="1483314" cy="2304256"/>
          </a:xfrm>
        </p:grpSpPr>
        <p:sp>
          <p:nvSpPr>
            <p:cNvPr id="52" name="角丸四角形 5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>
            <a:grpSpLocks noChangeAspect="1"/>
          </p:cNvGrpSpPr>
          <p:nvPr/>
        </p:nvGrpSpPr>
        <p:grpSpPr>
          <a:xfrm>
            <a:off x="6829134" y="1575005"/>
            <a:ext cx="1386593" cy="2185826"/>
            <a:chOff x="899592" y="2348880"/>
            <a:chExt cx="1483314" cy="2304256"/>
          </a:xfrm>
        </p:grpSpPr>
        <p:sp>
          <p:nvSpPr>
            <p:cNvPr id="61" name="角丸四角形 6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51773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6525532" y="4403912"/>
            <a:ext cx="1386593" cy="2185826"/>
            <a:chOff x="899592" y="2348880"/>
            <a:chExt cx="1483314" cy="2304256"/>
          </a:xfrm>
        </p:grpSpPr>
        <p:sp>
          <p:nvSpPr>
            <p:cNvPr id="55" name="角丸四角形 54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sp>
        <p:nvSpPr>
          <p:cNvPr id="3" name="円形吹き出し 2"/>
          <p:cNvSpPr/>
          <p:nvPr/>
        </p:nvSpPr>
        <p:spPr>
          <a:xfrm>
            <a:off x="6372201" y="4869160"/>
            <a:ext cx="2771800" cy="1215248"/>
          </a:xfrm>
          <a:prstGeom prst="wedgeEllipseCallout">
            <a:avLst>
              <a:gd name="adj1" fmla="val -25250"/>
              <a:gd name="adj2" fmla="val 11100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かきごおり！</a:t>
            </a:r>
            <a:endParaRPr lang="ja-JP" altLang="en-US" sz="24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79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4624E-6 L 0.0316 -0.43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-215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5630122" cy="4688597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 あ　　　ことば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い　　　　　　　　 　 </a:t>
            </a:r>
            <a:endParaRPr lang="en-US" altLang="ja-JP" sz="1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⑪ 合い言葉を言う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わす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のを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忘れたら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やま　　　　いちまい 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ひ</a:t>
            </a:r>
            <a:endParaRPr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山から一枚引きます。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（次</a:t>
            </a:r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の人</a:t>
            </a:r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が出すまでに言えばセーフ）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697849" y="1627911"/>
            <a:ext cx="1296000" cy="2043014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>
            <a:grpSpLocks noChangeAspect="1"/>
          </p:cNvGrpSpPr>
          <p:nvPr/>
        </p:nvGrpSpPr>
        <p:grpSpPr>
          <a:xfrm rot="21319193">
            <a:off x="5660859" y="4453282"/>
            <a:ext cx="1293455" cy="2039003"/>
            <a:chOff x="899592" y="2348880"/>
            <a:chExt cx="1483314" cy="2304256"/>
          </a:xfrm>
        </p:grpSpPr>
        <p:sp>
          <p:nvSpPr>
            <p:cNvPr id="52" name="角丸四角形 5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>
            <a:grpSpLocks noChangeAspect="1"/>
          </p:cNvGrpSpPr>
          <p:nvPr/>
        </p:nvGrpSpPr>
        <p:grpSpPr>
          <a:xfrm>
            <a:off x="6829134" y="1575005"/>
            <a:ext cx="1386593" cy="2185826"/>
            <a:chOff x="899592" y="2348880"/>
            <a:chExt cx="1483314" cy="2304256"/>
          </a:xfrm>
        </p:grpSpPr>
        <p:sp>
          <p:nvSpPr>
            <p:cNvPr id="61" name="角丸四角形 6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16160" y="1458586"/>
            <a:ext cx="1296000" cy="2042422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6612059" y="4403912"/>
            <a:ext cx="1300066" cy="2049424"/>
            <a:chOff x="899592" y="2348880"/>
            <a:chExt cx="1483314" cy="2304256"/>
          </a:xfrm>
        </p:grpSpPr>
        <p:sp>
          <p:nvSpPr>
            <p:cNvPr id="55" name="角丸四角形 54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5" name="グループ化 34"/>
          <p:cNvGrpSpPr>
            <a:grpSpLocks noChangeAspect="1"/>
          </p:cNvGrpSpPr>
          <p:nvPr/>
        </p:nvGrpSpPr>
        <p:grpSpPr>
          <a:xfrm>
            <a:off x="6697850" y="1629668"/>
            <a:ext cx="1368000" cy="2156516"/>
            <a:chOff x="899592" y="2348880"/>
            <a:chExt cx="1483314" cy="2304256"/>
          </a:xfrm>
        </p:grpSpPr>
        <p:sp>
          <p:nvSpPr>
            <p:cNvPr id="36" name="角丸四角形 35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sp>
        <p:nvSpPr>
          <p:cNvPr id="3" name="円形吹き出し 2"/>
          <p:cNvSpPr/>
          <p:nvPr/>
        </p:nvSpPr>
        <p:spPr>
          <a:xfrm>
            <a:off x="5566399" y="920298"/>
            <a:ext cx="3577601" cy="1215248"/>
          </a:xfrm>
          <a:prstGeom prst="wedgeEllipseCallout">
            <a:avLst>
              <a:gd name="adj1" fmla="val 37947"/>
              <a:gd name="adj2" fmla="val -123364"/>
            </a:avLst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36000" tIns="0" rIns="36000" bIns="0" rtlCol="0" anchor="ctr"/>
          <a:lstStyle/>
          <a:p>
            <a:pPr algn="ctr"/>
            <a:r>
              <a:rPr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「かきごおり！」</a:t>
            </a:r>
            <a:endParaRPr lang="en-US" altLang="ja-JP" sz="24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lang="ja-JP" altLang="en-US" sz="2400" dirty="0" err="1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って</a:t>
            </a: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言って</a:t>
            </a:r>
            <a:r>
              <a:rPr lang="ja-JP" altLang="en-US" sz="24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ない</a:t>
            </a:r>
            <a:r>
              <a:rPr lang="ja-JP" altLang="en-US" sz="24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82204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2775E-6 L 0.03351 -0.406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2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0.0074 L 0.20104 0.428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21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7067128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⑫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持っているカードが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すべ                                     ひと　　</a:t>
            </a:r>
            <a:r>
              <a:rPr lang="ja-JP" altLang="en-US" sz="1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か</a:t>
            </a:r>
            <a:endParaRPr lang="en-US" altLang="ja-JP" sz="1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全てなくなった人の勝ちです。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551" y="3869426"/>
            <a:ext cx="2537425" cy="315997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863" y="3861048"/>
            <a:ext cx="2537424" cy="315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0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図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240" y="2450340"/>
            <a:ext cx="1714651" cy="1828960"/>
          </a:xfrm>
          <a:prstGeom prst="rect">
            <a:avLst/>
          </a:prstGeom>
        </p:spPr>
      </p:pic>
      <p:sp>
        <p:nvSpPr>
          <p:cNvPr id="22" name="タイトル 21"/>
          <p:cNvSpPr>
            <a:spLocks noGrp="1"/>
          </p:cNvSpPr>
          <p:nvPr>
            <p:ph type="ctrTitle"/>
          </p:nvPr>
        </p:nvSpPr>
        <p:spPr>
          <a:xfrm>
            <a:off x="398744" y="2499508"/>
            <a:ext cx="7772400" cy="1730623"/>
          </a:xfrm>
        </p:spPr>
        <p:txBody>
          <a:bodyPr>
            <a:normAutofit fontScale="90000"/>
          </a:bodyPr>
          <a:lstStyle/>
          <a:p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おなじは</a:t>
            </a:r>
            <a:r>
              <a:rPr lang="ja-JP" altLang="en-US" sz="4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ど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</a:t>
            </a:r>
            <a:r>
              <a:rPr lang="ja-JP" altLang="en-US" sz="4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れ</a:t>
            </a:r>
            <a:r>
              <a:rPr lang="ja-JP" altLang="en-US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  <a:r>
              <a:rPr lang="en-US" altLang="ja-JP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en-US" altLang="ja-JP" sz="4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/>
            </a:r>
            <a:br>
              <a:rPr lang="ja-JP" altLang="en-US" sz="4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40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～あそぶときのルール～</a:t>
            </a:r>
            <a:endParaRPr kumimoji="1" lang="ja-JP" altLang="en-US" sz="40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コンテンツ プレースホルダー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1" y="5396129"/>
            <a:ext cx="778072" cy="778072"/>
          </a:xfrm>
          <a:prstGeom prst="rect">
            <a:avLst/>
          </a:prstGeom>
        </p:spPr>
      </p:pic>
      <p:pic>
        <p:nvPicPr>
          <p:cNvPr id="8" name="コンテンツ プレースホルダ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13" y="5396017"/>
            <a:ext cx="778072" cy="778072"/>
          </a:xfrm>
          <a:prstGeom prst="rect">
            <a:avLst/>
          </a:prstGeom>
        </p:spPr>
      </p:pic>
      <p:pic>
        <p:nvPicPr>
          <p:cNvPr id="9" name="コンテンツ プレースホルダー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81" y="5468025"/>
            <a:ext cx="778072" cy="778072"/>
          </a:xfrm>
          <a:prstGeom prst="rect">
            <a:avLst/>
          </a:prstGeom>
        </p:spPr>
      </p:pic>
      <p:pic>
        <p:nvPicPr>
          <p:cNvPr id="10" name="コンテンツ プレースホルダー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12" y="5396017"/>
            <a:ext cx="774330" cy="778072"/>
          </a:xfrm>
          <a:prstGeom prst="rect">
            <a:avLst/>
          </a:prstGeom>
        </p:spPr>
      </p:pic>
      <p:pic>
        <p:nvPicPr>
          <p:cNvPr id="11" name="コンテンツ プレースホルダー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99" y="5540031"/>
            <a:ext cx="665850" cy="665850"/>
          </a:xfrm>
          <a:prstGeom prst="rect">
            <a:avLst/>
          </a:prstGeom>
        </p:spPr>
      </p:pic>
      <p:pic>
        <p:nvPicPr>
          <p:cNvPr id="12" name="コンテンツ プレースホルダー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745" y="5467449"/>
            <a:ext cx="778072" cy="778072"/>
          </a:xfrm>
          <a:prstGeom prst="rect">
            <a:avLst/>
          </a:prstGeom>
        </p:spPr>
      </p:pic>
      <p:pic>
        <p:nvPicPr>
          <p:cNvPr id="13" name="コンテンツ プレースホルダー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873" y="5468025"/>
            <a:ext cx="778072" cy="778072"/>
          </a:xfrm>
          <a:prstGeom prst="rect">
            <a:avLst/>
          </a:prstGeom>
        </p:spPr>
      </p:pic>
      <p:pic>
        <p:nvPicPr>
          <p:cNvPr id="14" name="コンテンツ プレースホルダー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01" y="5468025"/>
            <a:ext cx="778072" cy="778072"/>
          </a:xfrm>
          <a:prstGeom prst="rect">
            <a:avLst/>
          </a:prstGeom>
        </p:spPr>
      </p:pic>
      <p:pic>
        <p:nvPicPr>
          <p:cNvPr id="15" name="コンテンツ プレースホルダー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0" y="620692"/>
            <a:ext cx="778072" cy="778072"/>
          </a:xfrm>
          <a:prstGeom prst="rect">
            <a:avLst/>
          </a:prstGeom>
        </p:spPr>
      </p:pic>
      <p:pic>
        <p:nvPicPr>
          <p:cNvPr id="16" name="コンテンツ プレースホルダー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70" y="620692"/>
            <a:ext cx="778072" cy="778072"/>
          </a:xfrm>
          <a:prstGeom prst="rect">
            <a:avLst/>
          </a:prstGeom>
        </p:spPr>
      </p:pic>
      <p:pic>
        <p:nvPicPr>
          <p:cNvPr id="17" name="コンテンツ プレースホルダー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29" y="692699"/>
            <a:ext cx="778109" cy="778109"/>
          </a:xfrm>
          <a:prstGeom prst="rect">
            <a:avLst/>
          </a:prstGeom>
        </p:spPr>
      </p:pic>
      <p:pic>
        <p:nvPicPr>
          <p:cNvPr id="18" name="コンテンツ プレースホルダー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50" y="620692"/>
            <a:ext cx="774330" cy="778072"/>
          </a:xfrm>
          <a:prstGeom prst="rect">
            <a:avLst/>
          </a:prstGeom>
        </p:spPr>
      </p:pic>
      <p:pic>
        <p:nvPicPr>
          <p:cNvPr id="19" name="コンテンツ プレースホルダー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47" y="682410"/>
            <a:ext cx="721960" cy="721960"/>
          </a:xfrm>
          <a:prstGeom prst="rect">
            <a:avLst/>
          </a:prstGeom>
        </p:spPr>
      </p:pic>
      <p:pic>
        <p:nvPicPr>
          <p:cNvPr id="20" name="コンテンツ プレースホルダー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4" y="692700"/>
            <a:ext cx="778072" cy="778072"/>
          </a:xfrm>
          <a:prstGeom prst="rect">
            <a:avLst/>
          </a:prstGeom>
        </p:spPr>
      </p:pic>
      <p:pic>
        <p:nvPicPr>
          <p:cNvPr id="21" name="コンテンツ プレースホルダー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14" y="733436"/>
            <a:ext cx="778072" cy="778072"/>
          </a:xfrm>
          <a:prstGeom prst="rect">
            <a:avLst/>
          </a:prstGeom>
        </p:spPr>
      </p:pic>
      <p:pic>
        <p:nvPicPr>
          <p:cNvPr id="23" name="コンテンツ プレースホルダー 1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142" y="733436"/>
            <a:ext cx="778072" cy="77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7283152" cy="1252736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まい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　　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くば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 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カードを５枚ずつ配る。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5852710" y="3725453"/>
            <a:ext cx="1350050" cy="2088232"/>
            <a:chOff x="558798" y="3789040"/>
            <a:chExt cx="1350050" cy="2088232"/>
          </a:xfrm>
        </p:grpSpPr>
        <p:sp>
          <p:nvSpPr>
            <p:cNvPr id="42" name="角丸四角形 4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47" name="グループ化 46"/>
          <p:cNvGrpSpPr/>
          <p:nvPr/>
        </p:nvGrpSpPr>
        <p:grpSpPr>
          <a:xfrm>
            <a:off x="6005110" y="3877853"/>
            <a:ext cx="1350050" cy="2088232"/>
            <a:chOff x="558798" y="3789040"/>
            <a:chExt cx="1350050" cy="2088232"/>
          </a:xfrm>
        </p:grpSpPr>
        <p:sp>
          <p:nvSpPr>
            <p:cNvPr id="48" name="角丸四角形 47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6157510" y="4030253"/>
            <a:ext cx="1350050" cy="2088232"/>
            <a:chOff x="558798" y="3789040"/>
            <a:chExt cx="1350050" cy="2088232"/>
          </a:xfrm>
        </p:grpSpPr>
        <p:sp>
          <p:nvSpPr>
            <p:cNvPr id="51" name="角丸四角形 50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53" name="グループ化 52"/>
          <p:cNvGrpSpPr/>
          <p:nvPr/>
        </p:nvGrpSpPr>
        <p:grpSpPr>
          <a:xfrm>
            <a:off x="6309910" y="4182653"/>
            <a:ext cx="1350050" cy="2088232"/>
            <a:chOff x="558798" y="3789040"/>
            <a:chExt cx="1350050" cy="2088232"/>
          </a:xfrm>
        </p:grpSpPr>
        <p:sp>
          <p:nvSpPr>
            <p:cNvPr id="54" name="角丸四角形 53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56" name="グループ化 55"/>
          <p:cNvGrpSpPr/>
          <p:nvPr/>
        </p:nvGrpSpPr>
        <p:grpSpPr>
          <a:xfrm>
            <a:off x="6462310" y="4335053"/>
            <a:ext cx="1350050" cy="2088232"/>
            <a:chOff x="558798" y="3789040"/>
            <a:chExt cx="1350050" cy="2088232"/>
          </a:xfrm>
        </p:grpSpPr>
        <p:sp>
          <p:nvSpPr>
            <p:cNvPr id="57" name="角丸四角形 5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テキスト ボックス 57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3476446" y="3727852"/>
            <a:ext cx="1350050" cy="2088232"/>
            <a:chOff x="558798" y="3789040"/>
            <a:chExt cx="1350050" cy="2088232"/>
          </a:xfrm>
        </p:grpSpPr>
        <p:sp>
          <p:nvSpPr>
            <p:cNvPr id="24" name="角丸四角形 23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3628846" y="3880252"/>
            <a:ext cx="1350050" cy="2088232"/>
            <a:chOff x="558798" y="3789040"/>
            <a:chExt cx="1350050" cy="2088232"/>
          </a:xfrm>
        </p:grpSpPr>
        <p:sp>
          <p:nvSpPr>
            <p:cNvPr id="27" name="角丸四角形 2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8" name="テキスト ボックス 27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3781246" y="4032652"/>
            <a:ext cx="1350050" cy="2088232"/>
            <a:chOff x="558798" y="3789040"/>
            <a:chExt cx="1350050" cy="2088232"/>
          </a:xfrm>
        </p:grpSpPr>
        <p:sp>
          <p:nvSpPr>
            <p:cNvPr id="30" name="角丸四角形 2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32" name="グループ化 31"/>
          <p:cNvGrpSpPr/>
          <p:nvPr/>
        </p:nvGrpSpPr>
        <p:grpSpPr>
          <a:xfrm>
            <a:off x="3933646" y="4185052"/>
            <a:ext cx="1350050" cy="2088232"/>
            <a:chOff x="558798" y="3789040"/>
            <a:chExt cx="1350050" cy="2088232"/>
          </a:xfrm>
        </p:grpSpPr>
        <p:sp>
          <p:nvSpPr>
            <p:cNvPr id="33" name="角丸四角形 3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35" name="グループ化 34"/>
          <p:cNvGrpSpPr/>
          <p:nvPr/>
        </p:nvGrpSpPr>
        <p:grpSpPr>
          <a:xfrm>
            <a:off x="4086046" y="4337452"/>
            <a:ext cx="1350050" cy="2088232"/>
            <a:chOff x="558798" y="3789040"/>
            <a:chExt cx="1350050" cy="2088232"/>
          </a:xfrm>
        </p:grpSpPr>
        <p:sp>
          <p:nvSpPr>
            <p:cNvPr id="36" name="角丸四角形 35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1047420" y="3789040"/>
            <a:ext cx="1350050" cy="2088232"/>
            <a:chOff x="558798" y="3789040"/>
            <a:chExt cx="135005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199820" y="3941440"/>
            <a:ext cx="1350050" cy="2088232"/>
            <a:chOff x="558798" y="3789040"/>
            <a:chExt cx="1350050" cy="2088232"/>
          </a:xfrm>
        </p:grpSpPr>
        <p:sp>
          <p:nvSpPr>
            <p:cNvPr id="12" name="角丸四角形 1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352220" y="4093840"/>
            <a:ext cx="1350050" cy="2088232"/>
            <a:chOff x="558798" y="3789040"/>
            <a:chExt cx="1350050" cy="2088232"/>
          </a:xfrm>
        </p:grpSpPr>
        <p:sp>
          <p:nvSpPr>
            <p:cNvPr id="15" name="角丸四角形 14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1504620" y="4246240"/>
            <a:ext cx="1350050" cy="2088232"/>
            <a:chOff x="558798" y="3789040"/>
            <a:chExt cx="1350050" cy="2088232"/>
          </a:xfrm>
        </p:grpSpPr>
        <p:sp>
          <p:nvSpPr>
            <p:cNvPr id="18" name="角丸四角形 17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1657020" y="4398640"/>
            <a:ext cx="1350050" cy="2088232"/>
            <a:chOff x="558798" y="3789040"/>
            <a:chExt cx="1350050" cy="2088232"/>
          </a:xfrm>
        </p:grpSpPr>
        <p:sp>
          <p:nvSpPr>
            <p:cNvPr id="21" name="角丸四角形 20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6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750"/>
                            </p:stCondLst>
                            <p:childTnLst>
                              <p:par>
                                <p:cTn id="6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50"/>
                            </p:stCondLst>
                            <p:childTnLst>
                              <p:par>
                                <p:cTn id="7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8363272" cy="1684785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あ　　　ことば　　　  き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 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みんなで 合い言葉を 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決める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163"/>
          <p:cNvSpPr txBox="1"/>
          <p:nvPr/>
        </p:nvSpPr>
        <p:spPr>
          <a:xfrm>
            <a:off x="1187624" y="3212976"/>
            <a:ext cx="6768752" cy="3168352"/>
          </a:xfrm>
          <a:prstGeom prst="rect">
            <a:avLst/>
          </a:prstGeom>
          <a:noFill/>
          <a:ln w="6350">
            <a:solidFill>
              <a:srgbClr val="FF3300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16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　　　　　　　　                                         　  　</a:t>
            </a:r>
            <a:r>
              <a:rPr lang="ja-JP" altLang="en-US" sz="20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  </a:t>
            </a:r>
            <a:r>
              <a:rPr lang="ja-JP" altLang="en-US" sz="16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まい</a:t>
            </a:r>
            <a:r>
              <a:rPr lang="ja-JP" altLang="en-US" sz="20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　</a:t>
            </a:r>
            <a:endParaRPr lang="en-US" altLang="ja-JP" sz="2000" kern="100" dirty="0" smtClean="0">
              <a:solidFill>
                <a:prstClr val="black"/>
              </a:solidFill>
              <a:ea typeface="HG丸ｺﾞｼｯｸM-PRO"/>
              <a:cs typeface="Times New Roman"/>
            </a:endParaRPr>
          </a:p>
          <a:p>
            <a:pPr algn="just"/>
            <a:r>
              <a:rPr lang="ja-JP" altLang="en-US" sz="28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もっているカードが　１</a:t>
            </a:r>
            <a:r>
              <a:rPr lang="en-US" sz="28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枚</a:t>
            </a:r>
            <a:r>
              <a:rPr lang="ja-JP" altLang="en-US" sz="28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になったら</a:t>
            </a:r>
            <a:endParaRPr lang="ja-JP" altLang="en-US" sz="1600" kern="100" dirty="0" smtClean="0">
              <a:solidFill>
                <a:prstClr val="black"/>
              </a:solidFill>
              <a:ea typeface="ＭＳ 明朝"/>
              <a:cs typeface="Times New Roman"/>
            </a:endParaRPr>
          </a:p>
          <a:p>
            <a:pPr algn="just"/>
            <a:r>
              <a:rPr lang="en-US" sz="2800" kern="100" dirty="0">
                <a:solidFill>
                  <a:prstClr val="black"/>
                </a:solidFill>
                <a:latin typeface="HG丸ｺﾞｼｯｸM-PRO"/>
                <a:ea typeface="ＭＳ 明朝"/>
                <a:cs typeface="Times New Roman"/>
              </a:rPr>
              <a:t> </a:t>
            </a:r>
            <a:endParaRPr lang="en-US" sz="2800" kern="100" dirty="0" smtClean="0">
              <a:solidFill>
                <a:prstClr val="black"/>
              </a:solidFill>
              <a:latin typeface="HG丸ｺﾞｼｯｸM-PRO"/>
              <a:ea typeface="ＭＳ 明朝"/>
              <a:cs typeface="Times New Roman"/>
            </a:endParaRPr>
          </a:p>
          <a:p>
            <a:pPr algn="just"/>
            <a:endParaRPr lang="en-US" altLang="ja-JP" sz="2800" kern="100" dirty="0">
              <a:solidFill>
                <a:prstClr val="black"/>
              </a:solidFill>
              <a:latin typeface="HG丸ｺﾞｼｯｸM-PRO"/>
              <a:ea typeface="ＭＳ 明朝"/>
              <a:cs typeface="Times New Roman"/>
            </a:endParaRPr>
          </a:p>
          <a:p>
            <a:pPr algn="just"/>
            <a:endParaRPr lang="en-US" altLang="ja-JP" sz="2800" kern="100" dirty="0" smtClean="0">
              <a:solidFill>
                <a:prstClr val="black"/>
              </a:solidFill>
              <a:latin typeface="HG丸ｺﾞｼｯｸM-PRO"/>
              <a:ea typeface="ＭＳ 明朝"/>
              <a:cs typeface="Times New Roman"/>
            </a:endParaRPr>
          </a:p>
          <a:p>
            <a:pPr algn="just"/>
            <a:endParaRPr lang="en-US" altLang="ja-JP" sz="2800" kern="100" dirty="0" smtClean="0">
              <a:solidFill>
                <a:prstClr val="black"/>
              </a:solidFill>
              <a:latin typeface="HG丸ｺﾞｼｯｸM-PRO"/>
              <a:ea typeface="ＭＳ 明朝"/>
              <a:cs typeface="Times New Roman"/>
            </a:endParaRPr>
          </a:p>
          <a:p>
            <a:pPr algn="just"/>
            <a:r>
              <a:rPr lang="en-US" altLang="ja-JP" sz="1600" kern="100" dirty="0" smtClean="0">
                <a:solidFill>
                  <a:prstClr val="black"/>
                </a:solidFill>
                <a:ea typeface="ＭＳ 明朝"/>
                <a:cs typeface="Times New Roman"/>
              </a:rPr>
              <a:t>                                                                           </a:t>
            </a:r>
            <a:r>
              <a:rPr lang="ja-JP" altLang="en-US" sz="1600" kern="100" dirty="0" smtClean="0">
                <a:solidFill>
                  <a:prstClr val="black"/>
                </a:solidFill>
                <a:ea typeface="ＭＳ 明朝"/>
                <a:cs typeface="Times New Roman"/>
              </a:rPr>
              <a:t>　　　</a:t>
            </a:r>
            <a:r>
              <a:rPr lang="en-US" altLang="ja-JP" sz="1600" kern="100" dirty="0" smtClean="0">
                <a:solidFill>
                  <a:prstClr val="black"/>
                </a:solidFill>
                <a:ea typeface="ＭＳ 明朝"/>
                <a:cs typeface="Times New Roman"/>
              </a:rPr>
              <a:t>                  </a:t>
            </a:r>
            <a:r>
              <a:rPr lang="ja-JP" altLang="en-US" sz="1600" kern="1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/>
              </a:rPr>
              <a:t>い</a:t>
            </a:r>
          </a:p>
          <a:p>
            <a:pPr algn="r" latinLnBrk="1"/>
            <a:r>
              <a:rPr lang="ja-JP" alt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　と</a:t>
            </a:r>
            <a:r>
              <a:rPr lang="en-US" sz="28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言</a:t>
            </a:r>
            <a:r>
              <a:rPr lang="ja-JP" altLang="en-US" sz="2800" kern="100" dirty="0" smtClean="0">
                <a:solidFill>
                  <a:prstClr val="black"/>
                </a:solidFill>
                <a:ea typeface="HG丸ｺﾞｼｯｸM-PRO"/>
                <a:cs typeface="Times New Roman"/>
              </a:rPr>
              <a:t>います</a:t>
            </a:r>
            <a:r>
              <a:rPr lang="ja-JP" altLang="en-US" sz="2800" kern="100" dirty="0">
                <a:solidFill>
                  <a:prstClr val="black"/>
                </a:solidFill>
                <a:ea typeface="HG丸ｺﾞｼｯｸM-PRO"/>
                <a:cs typeface="Times New Roman"/>
              </a:rPr>
              <a:t>。</a:t>
            </a:r>
            <a:endParaRPr lang="ja-JP" altLang="en-US" sz="1600" kern="100" dirty="0">
              <a:solidFill>
                <a:prstClr val="black"/>
              </a:solidFill>
              <a:ea typeface="ＭＳ 明朝"/>
              <a:cs typeface="Times New Roman"/>
            </a:endParaRPr>
          </a:p>
        </p:txBody>
      </p:sp>
      <p:grpSp>
        <p:nvGrpSpPr>
          <p:cNvPr id="9" name="グループ化 8"/>
          <p:cNvGrpSpPr>
            <a:grpSpLocks noChangeAspect="1"/>
          </p:cNvGrpSpPr>
          <p:nvPr/>
        </p:nvGrpSpPr>
        <p:grpSpPr>
          <a:xfrm flipH="1">
            <a:off x="1403647" y="5085184"/>
            <a:ext cx="1392372" cy="1157216"/>
            <a:chOff x="0" y="0"/>
            <a:chExt cx="3558892" cy="2958774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61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95"/>
            <a:stretch/>
          </p:blipFill>
          <p:spPr bwMode="auto">
            <a:xfrm>
              <a:off x="0" y="0"/>
              <a:ext cx="3491345" cy="29569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角丸四角形 11"/>
            <p:cNvSpPr/>
            <p:nvPr/>
          </p:nvSpPr>
          <p:spPr>
            <a:xfrm rot="633954">
              <a:off x="3143605" y="2240720"/>
              <a:ext cx="415287" cy="718054"/>
            </a:xfrm>
            <a:prstGeom prst="roundRect">
              <a:avLst/>
            </a:prstGeom>
            <a:solidFill>
              <a:srgbClr val="FFCCFF"/>
            </a:solidFill>
            <a:ln w="9525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ja-JP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角丸四角形吹き出し 9"/>
          <p:cNvSpPr/>
          <p:nvPr/>
        </p:nvSpPr>
        <p:spPr>
          <a:xfrm>
            <a:off x="3059832" y="4149080"/>
            <a:ext cx="4176464" cy="1390332"/>
          </a:xfrm>
          <a:prstGeom prst="wedgeRoundRectCallout">
            <a:avLst>
              <a:gd name="adj1" fmla="val -57885"/>
              <a:gd name="adj2" fmla="val 40202"/>
              <a:gd name="adj3" fmla="val 16667"/>
            </a:avLst>
          </a:prstGeom>
          <a:solidFill>
            <a:srgbClr val="FFFFCC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50" kern="100">
                <a:solidFill>
                  <a:prstClr val="white"/>
                </a:solidFill>
                <a:ea typeface="ＭＳ 明朝"/>
                <a:cs typeface="Times New Roman"/>
              </a:rPr>
              <a:t> </a:t>
            </a:r>
            <a:endParaRPr lang="ja-JP" altLang="en-US" sz="1050" kern="100">
              <a:solidFill>
                <a:prstClr val="white"/>
              </a:solidFill>
              <a:ea typeface="ＭＳ 明朝"/>
              <a:cs typeface="Times New Roman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63888" y="4509119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 smtClean="0">
                <a:solidFill>
                  <a:prstClr val="black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かきごおり</a:t>
            </a:r>
            <a:endParaRPr lang="ja-JP" altLang="en-US" sz="4400" dirty="0">
              <a:solidFill>
                <a:prstClr val="black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266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7283152" cy="4525963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　　　　　　　 じゅん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ばん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ジャンケンをして順番を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き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決める。</a:t>
            </a: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514350" indent="-514350">
              <a:buFont typeface="+mj-ea"/>
              <a:buAutoNum type="circleNumDbPlain"/>
            </a:pPr>
            <a:endParaRPr kumimoji="1"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52936"/>
            <a:ext cx="3168352" cy="3168352"/>
          </a:xfrm>
        </p:spPr>
      </p:pic>
    </p:spTree>
    <p:extLst>
      <p:ext uri="{BB962C8B-B14F-4D97-AF65-F5344CB8AC3E}">
        <p14:creationId xmlns:p14="http://schemas.microsoft.com/office/powerpoint/2010/main" val="1293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005429" y="4437632"/>
            <a:ext cx="1350050" cy="2088232"/>
            <a:chOff x="558798" y="3789040"/>
            <a:chExt cx="1350050" cy="2088232"/>
          </a:xfrm>
        </p:grpSpPr>
        <p:sp>
          <p:nvSpPr>
            <p:cNvPr id="5" name="角丸四角形 4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2932212" y="4399035"/>
            <a:ext cx="1350050" cy="2088232"/>
            <a:chOff x="558798" y="3789040"/>
            <a:chExt cx="1350050" cy="2088232"/>
          </a:xfrm>
        </p:grpSpPr>
        <p:sp>
          <p:nvSpPr>
            <p:cNvPr id="8" name="角丸四角形 7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860204" y="4327027"/>
            <a:ext cx="1350050" cy="2088232"/>
            <a:chOff x="558798" y="3789040"/>
            <a:chExt cx="1350050" cy="2088232"/>
          </a:xfrm>
        </p:grpSpPr>
        <p:sp>
          <p:nvSpPr>
            <p:cNvPr id="11" name="角丸四角形 10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2788196" y="4255019"/>
            <a:ext cx="1350050" cy="2088232"/>
            <a:chOff x="558798" y="3717032"/>
            <a:chExt cx="1350050" cy="2088232"/>
          </a:xfrm>
        </p:grpSpPr>
        <p:sp>
          <p:nvSpPr>
            <p:cNvPr id="14" name="角丸四角形 13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2725906" y="4183011"/>
            <a:ext cx="1350050" cy="2088232"/>
            <a:chOff x="558798" y="3789040"/>
            <a:chExt cx="1350050" cy="2088232"/>
          </a:xfrm>
        </p:grpSpPr>
        <p:sp>
          <p:nvSpPr>
            <p:cNvPr id="17" name="角丸四角形 1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2647194" y="4157425"/>
            <a:ext cx="1350050" cy="2088232"/>
            <a:chOff x="558798" y="3789040"/>
            <a:chExt cx="1350050" cy="2088232"/>
          </a:xfrm>
        </p:grpSpPr>
        <p:sp>
          <p:nvSpPr>
            <p:cNvPr id="20" name="角丸四角形 1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 rot="21402106">
              <a:off x="558798" y="4416116"/>
              <a:ext cx="135005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0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20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20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20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20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52" name="グループ化 51"/>
          <p:cNvGrpSpPr>
            <a:grpSpLocks noChangeAspect="1"/>
          </p:cNvGrpSpPr>
          <p:nvPr/>
        </p:nvGrpSpPr>
        <p:grpSpPr>
          <a:xfrm>
            <a:off x="4913599" y="4157425"/>
            <a:ext cx="1386593" cy="2185826"/>
            <a:chOff x="899592" y="2348880"/>
            <a:chExt cx="1483314" cy="2304256"/>
          </a:xfrm>
        </p:grpSpPr>
        <p:sp>
          <p:nvSpPr>
            <p:cNvPr id="53" name="角丸四角形 52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4" name="図 5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sp>
        <p:nvSpPr>
          <p:cNvPr id="57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8208912" cy="2887283"/>
          </a:xfrm>
        </p:spPr>
        <p:txBody>
          <a:bodyPr>
            <a:no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　や</a:t>
            </a:r>
            <a:r>
              <a:rPr lang="ja-JP" altLang="en-US" sz="1800" dirty="0" err="1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 いちばんうえ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④ カードの山の一番上を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en-US" altLang="ja-JP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err="1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１枚めくる。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9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4432789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じぶん　　　　　　　　　 　 </a:t>
            </a:r>
            <a:endParaRPr lang="en-US" altLang="ja-JP" sz="1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⑤自分の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カードの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なか  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おな　　いろ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中に、同じ色・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　　もの                              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同じ物が</a:t>
            </a: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あったら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 だ</a:t>
            </a:r>
            <a:endParaRPr lang="en-US" altLang="ja-JP" sz="1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１枚出す。</a:t>
            </a:r>
            <a:endParaRPr lang="en-US" altLang="ja-JP" sz="3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51773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42" name="グループ化 41"/>
          <p:cNvGrpSpPr>
            <a:grpSpLocks noChangeAspect="1"/>
          </p:cNvGrpSpPr>
          <p:nvPr/>
        </p:nvGrpSpPr>
        <p:grpSpPr>
          <a:xfrm rot="20536183">
            <a:off x="3935797" y="4620218"/>
            <a:ext cx="1386593" cy="2185826"/>
            <a:chOff x="899592" y="2348880"/>
            <a:chExt cx="1483314" cy="2304256"/>
          </a:xfrm>
        </p:grpSpPr>
        <p:sp>
          <p:nvSpPr>
            <p:cNvPr id="43" name="角丸四角形 42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44" name="図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9" name="グループ化 38"/>
          <p:cNvGrpSpPr>
            <a:grpSpLocks noChangeAspect="1"/>
          </p:cNvGrpSpPr>
          <p:nvPr/>
        </p:nvGrpSpPr>
        <p:grpSpPr>
          <a:xfrm rot="21319193">
            <a:off x="4809926" y="4431889"/>
            <a:ext cx="1386593" cy="2185826"/>
            <a:chOff x="899592" y="2348880"/>
            <a:chExt cx="1483314" cy="2304256"/>
          </a:xfrm>
        </p:grpSpPr>
        <p:sp>
          <p:nvSpPr>
            <p:cNvPr id="40" name="角丸四角形 39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6" name="グループ化 35"/>
          <p:cNvGrpSpPr>
            <a:grpSpLocks noChangeAspect="1"/>
          </p:cNvGrpSpPr>
          <p:nvPr/>
        </p:nvGrpSpPr>
        <p:grpSpPr>
          <a:xfrm>
            <a:off x="5680743" y="4378965"/>
            <a:ext cx="1386593" cy="2185826"/>
            <a:chOff x="899592" y="2348880"/>
            <a:chExt cx="1483314" cy="2304256"/>
          </a:xfrm>
        </p:grpSpPr>
        <p:sp>
          <p:nvSpPr>
            <p:cNvPr id="37" name="角丸四角形 36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7211"/>
              <a:ext cx="1060884" cy="1047594"/>
            </a:xfrm>
            <a:prstGeom prst="rect">
              <a:avLst/>
            </a:prstGeom>
          </p:spPr>
        </p:pic>
      </p:grpSp>
      <p:grpSp>
        <p:nvGrpSpPr>
          <p:cNvPr id="33" name="グループ化 32"/>
          <p:cNvGrpSpPr>
            <a:grpSpLocks noChangeAspect="1"/>
          </p:cNvGrpSpPr>
          <p:nvPr/>
        </p:nvGrpSpPr>
        <p:grpSpPr>
          <a:xfrm rot="901480">
            <a:off x="6489935" y="4512954"/>
            <a:ext cx="1386593" cy="2185826"/>
            <a:chOff x="899592" y="2348880"/>
            <a:chExt cx="1483314" cy="2304256"/>
          </a:xfrm>
        </p:grpSpPr>
        <p:sp>
          <p:nvSpPr>
            <p:cNvPr id="34" name="角丸四角形 33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30" name="グループ化 29"/>
          <p:cNvGrpSpPr>
            <a:grpSpLocks noChangeAspect="1"/>
          </p:cNvGrpSpPr>
          <p:nvPr/>
        </p:nvGrpSpPr>
        <p:grpSpPr>
          <a:xfrm rot="1233019">
            <a:off x="7227129" y="4736662"/>
            <a:ext cx="1386593" cy="2185826"/>
            <a:chOff x="899592" y="2348880"/>
            <a:chExt cx="1483314" cy="2304256"/>
          </a:xfrm>
        </p:grpSpPr>
        <p:sp>
          <p:nvSpPr>
            <p:cNvPr id="31" name="角丸四角形 3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96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00578E-6 L 0.11007 -0.4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4432789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だ　　　　　　　　　 　 </a:t>
            </a:r>
            <a:endParaRPr lang="en-US" altLang="ja-JP" sz="1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⑥ 出せるカードが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ないときは、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まい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   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１枚もらう。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48" name="グループ化 47"/>
          <p:cNvGrpSpPr>
            <a:grpSpLocks noChangeAspect="1"/>
          </p:cNvGrpSpPr>
          <p:nvPr/>
        </p:nvGrpSpPr>
        <p:grpSpPr>
          <a:xfrm rot="20536183">
            <a:off x="3935797" y="4620218"/>
            <a:ext cx="1386593" cy="2185826"/>
            <a:chOff x="899592" y="2348880"/>
            <a:chExt cx="1483314" cy="2304256"/>
          </a:xfrm>
        </p:grpSpPr>
        <p:sp>
          <p:nvSpPr>
            <p:cNvPr id="49" name="角丸四角形 48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0" name="図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51" name="グループ化 50"/>
          <p:cNvGrpSpPr>
            <a:grpSpLocks noChangeAspect="1"/>
          </p:cNvGrpSpPr>
          <p:nvPr/>
        </p:nvGrpSpPr>
        <p:grpSpPr>
          <a:xfrm rot="21319193">
            <a:off x="4809926" y="4431889"/>
            <a:ext cx="1386593" cy="2185826"/>
            <a:chOff x="899592" y="2348880"/>
            <a:chExt cx="1483314" cy="2304256"/>
          </a:xfrm>
        </p:grpSpPr>
        <p:sp>
          <p:nvSpPr>
            <p:cNvPr id="52" name="角丸四角形 5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3" name="図 5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54" name="グループ化 53"/>
          <p:cNvGrpSpPr>
            <a:grpSpLocks noChangeAspect="1"/>
          </p:cNvGrpSpPr>
          <p:nvPr/>
        </p:nvGrpSpPr>
        <p:grpSpPr>
          <a:xfrm>
            <a:off x="5680743" y="4378965"/>
            <a:ext cx="1386593" cy="2185826"/>
            <a:chOff x="899592" y="2348880"/>
            <a:chExt cx="1483314" cy="2304256"/>
          </a:xfrm>
        </p:grpSpPr>
        <p:sp>
          <p:nvSpPr>
            <p:cNvPr id="55" name="角丸四角形 54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6" name="図 5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57" name="グループ化 56"/>
          <p:cNvGrpSpPr>
            <a:grpSpLocks noChangeAspect="1"/>
          </p:cNvGrpSpPr>
          <p:nvPr/>
        </p:nvGrpSpPr>
        <p:grpSpPr>
          <a:xfrm rot="901480">
            <a:off x="6489935" y="4512954"/>
            <a:ext cx="1386593" cy="2185826"/>
            <a:chOff x="899592" y="2348880"/>
            <a:chExt cx="1483314" cy="2304256"/>
          </a:xfrm>
        </p:grpSpPr>
        <p:sp>
          <p:nvSpPr>
            <p:cNvPr id="58" name="角丸四角形 5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59" name="図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0" name="グループ化 59"/>
          <p:cNvGrpSpPr>
            <a:grpSpLocks noChangeAspect="1"/>
          </p:cNvGrpSpPr>
          <p:nvPr/>
        </p:nvGrpSpPr>
        <p:grpSpPr>
          <a:xfrm rot="1233019">
            <a:off x="7227129" y="4736662"/>
            <a:ext cx="1386593" cy="2185826"/>
            <a:chOff x="899592" y="2348880"/>
            <a:chExt cx="1483314" cy="2304256"/>
          </a:xfrm>
        </p:grpSpPr>
        <p:sp>
          <p:nvSpPr>
            <p:cNvPr id="61" name="角丸四角形 60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2" name="図 6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88024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45" name="グループ化 44"/>
          <p:cNvGrpSpPr>
            <a:grpSpLocks noChangeAspect="1"/>
          </p:cNvGrpSpPr>
          <p:nvPr/>
        </p:nvGrpSpPr>
        <p:grpSpPr>
          <a:xfrm>
            <a:off x="7807483" y="4820078"/>
            <a:ext cx="1336517" cy="2106885"/>
            <a:chOff x="899592" y="2348880"/>
            <a:chExt cx="1483314" cy="2304256"/>
          </a:xfrm>
        </p:grpSpPr>
        <p:sp>
          <p:nvSpPr>
            <p:cNvPr id="46" name="角丸四角形 45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8288"/>
              <a:ext cx="1060885" cy="1045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176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2139E-6 L 0.34479 0.483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24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ルール</a:t>
            </a:r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95535" y="1268760"/>
            <a:ext cx="4432789" cy="5074491"/>
          </a:xfrm>
        </p:spPr>
        <p:txBody>
          <a:bodyPr>
            <a:noAutofit/>
          </a:bodyPr>
          <a:lstStyle/>
          <a:p>
            <a:pPr marL="0" lvl="0" indent="0">
              <a:lnSpc>
                <a:spcPts val="3500"/>
              </a:lnSpc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  ひ　　　　　　　　　 　 </a:t>
            </a:r>
            <a:endParaRPr lang="en-US" altLang="ja-JP" sz="1800" dirty="0" smtClean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⑦</a:t>
            </a: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引いたカードが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おな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いろ　　おな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もの</a:t>
            </a:r>
            <a:endParaRPr lang="en-US" altLang="ja-JP" sz="3600" dirty="0">
              <a:solidFill>
                <a:prstClr val="black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同じ色・同じ物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lv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　　</a:t>
            </a:r>
            <a:r>
              <a:rPr lang="ja-JP" altLang="en-US" sz="1800" dirty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</a:t>
            </a:r>
            <a:r>
              <a:rPr lang="ja-JP" altLang="en-US" sz="1800" dirty="0" smtClean="0">
                <a:solidFill>
                  <a:prstClr val="black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だ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                           </a:t>
            </a:r>
            <a:r>
              <a:rPr lang="ja-JP" altLang="en-US" sz="1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8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ja-JP" altLang="en-US" sz="36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なら出す。</a:t>
            </a: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742950" indent="-742950">
              <a:buFont typeface="+mj-ea"/>
              <a:buAutoNum type="circleNumDbPlain" startAt="2"/>
            </a:pPr>
            <a:endParaRPr lang="en-US" altLang="ja-JP" sz="36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5110008" y="1844821"/>
            <a:ext cx="1256365" cy="1979960"/>
            <a:chOff x="563188" y="3789040"/>
            <a:chExt cx="1325070" cy="2088232"/>
          </a:xfrm>
        </p:grpSpPr>
        <p:sp>
          <p:nvSpPr>
            <p:cNvPr id="7" name="角丸四角形 6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9" name="グループ化 8"/>
          <p:cNvGrpSpPr>
            <a:grpSpLocks noChangeAspect="1"/>
          </p:cNvGrpSpPr>
          <p:nvPr/>
        </p:nvGrpSpPr>
        <p:grpSpPr>
          <a:xfrm>
            <a:off x="5036791" y="1806224"/>
            <a:ext cx="1256365" cy="1979960"/>
            <a:chOff x="563188" y="3789040"/>
            <a:chExt cx="1325070" cy="2088232"/>
          </a:xfrm>
        </p:grpSpPr>
        <p:sp>
          <p:nvSpPr>
            <p:cNvPr id="10" name="角丸四角形 9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2" name="グループ化 11"/>
          <p:cNvGrpSpPr>
            <a:grpSpLocks noChangeAspect="1"/>
          </p:cNvGrpSpPr>
          <p:nvPr/>
        </p:nvGrpSpPr>
        <p:grpSpPr>
          <a:xfrm>
            <a:off x="4964783" y="1734216"/>
            <a:ext cx="1256365" cy="1979960"/>
            <a:chOff x="563188" y="3789040"/>
            <a:chExt cx="1325070" cy="2088232"/>
          </a:xfrm>
        </p:grpSpPr>
        <p:sp>
          <p:nvSpPr>
            <p:cNvPr id="13" name="角丸四角形 12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5" name="グループ化 14"/>
          <p:cNvGrpSpPr>
            <a:grpSpLocks noChangeAspect="1"/>
          </p:cNvGrpSpPr>
          <p:nvPr/>
        </p:nvGrpSpPr>
        <p:grpSpPr>
          <a:xfrm>
            <a:off x="4892775" y="1662208"/>
            <a:ext cx="1256365" cy="1979960"/>
            <a:chOff x="563188" y="3717032"/>
            <a:chExt cx="1325070" cy="2088232"/>
          </a:xfrm>
        </p:grpSpPr>
        <p:sp>
          <p:nvSpPr>
            <p:cNvPr id="16" name="角丸四角形 15"/>
            <p:cNvSpPr/>
            <p:nvPr/>
          </p:nvSpPr>
          <p:spPr>
            <a:xfrm>
              <a:off x="563188" y="3717032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21402106">
              <a:off x="579387" y="4430074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18" name="グループ化 17"/>
          <p:cNvGrpSpPr>
            <a:grpSpLocks noChangeAspect="1"/>
          </p:cNvGrpSpPr>
          <p:nvPr/>
        </p:nvGrpSpPr>
        <p:grpSpPr>
          <a:xfrm>
            <a:off x="4830485" y="1590200"/>
            <a:ext cx="1256365" cy="1979960"/>
            <a:chOff x="563188" y="3789040"/>
            <a:chExt cx="1325070" cy="2088232"/>
          </a:xfrm>
        </p:grpSpPr>
        <p:sp>
          <p:nvSpPr>
            <p:cNvPr id="19" name="角丸四角形 18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27" name="グループ化 26"/>
          <p:cNvGrpSpPr>
            <a:grpSpLocks noChangeAspect="1"/>
          </p:cNvGrpSpPr>
          <p:nvPr/>
        </p:nvGrpSpPr>
        <p:grpSpPr>
          <a:xfrm>
            <a:off x="6865082" y="1627911"/>
            <a:ext cx="1314699" cy="2072491"/>
            <a:chOff x="899592" y="2348880"/>
            <a:chExt cx="1483314" cy="2304256"/>
          </a:xfrm>
        </p:grpSpPr>
        <p:sp>
          <p:nvSpPr>
            <p:cNvPr id="28" name="角丸四角形 27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29" name="図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0566"/>
              <a:ext cx="1060884" cy="1060884"/>
            </a:xfrm>
            <a:prstGeom prst="rect">
              <a:avLst/>
            </a:prstGeom>
          </p:spPr>
        </p:pic>
      </p:grpSp>
      <p:grpSp>
        <p:nvGrpSpPr>
          <p:cNvPr id="66" name="グループ化 65"/>
          <p:cNvGrpSpPr>
            <a:grpSpLocks noChangeAspect="1"/>
          </p:cNvGrpSpPr>
          <p:nvPr/>
        </p:nvGrpSpPr>
        <p:grpSpPr>
          <a:xfrm rot="20536183">
            <a:off x="3935797" y="4620218"/>
            <a:ext cx="1386593" cy="2185826"/>
            <a:chOff x="899592" y="2348880"/>
            <a:chExt cx="1483314" cy="2304256"/>
          </a:xfrm>
        </p:grpSpPr>
        <p:sp>
          <p:nvSpPr>
            <p:cNvPr id="67" name="角丸四角形 66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68" name="図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69" name="グループ化 68"/>
          <p:cNvGrpSpPr>
            <a:grpSpLocks noChangeAspect="1"/>
          </p:cNvGrpSpPr>
          <p:nvPr/>
        </p:nvGrpSpPr>
        <p:grpSpPr>
          <a:xfrm rot="21319193">
            <a:off x="4809926" y="4431889"/>
            <a:ext cx="1386593" cy="2185826"/>
            <a:chOff x="899592" y="2348880"/>
            <a:chExt cx="1483314" cy="2304256"/>
          </a:xfrm>
        </p:grpSpPr>
        <p:sp>
          <p:nvSpPr>
            <p:cNvPr id="70" name="角丸四角形 69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1" name="図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72" name="グループ化 71"/>
          <p:cNvGrpSpPr>
            <a:grpSpLocks noChangeAspect="1"/>
          </p:cNvGrpSpPr>
          <p:nvPr/>
        </p:nvGrpSpPr>
        <p:grpSpPr>
          <a:xfrm>
            <a:off x="5680743" y="4378965"/>
            <a:ext cx="1386593" cy="2185826"/>
            <a:chOff x="899592" y="2348880"/>
            <a:chExt cx="1483314" cy="2304256"/>
          </a:xfrm>
        </p:grpSpPr>
        <p:sp>
          <p:nvSpPr>
            <p:cNvPr id="73" name="角丸四角形 72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4" name="図 7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75" name="グループ化 74"/>
          <p:cNvGrpSpPr>
            <a:grpSpLocks noChangeAspect="1"/>
          </p:cNvGrpSpPr>
          <p:nvPr/>
        </p:nvGrpSpPr>
        <p:grpSpPr>
          <a:xfrm rot="901480">
            <a:off x="6489935" y="4512954"/>
            <a:ext cx="1386593" cy="2185826"/>
            <a:chOff x="899592" y="2348880"/>
            <a:chExt cx="1483314" cy="2304256"/>
          </a:xfrm>
        </p:grpSpPr>
        <p:sp>
          <p:nvSpPr>
            <p:cNvPr id="76" name="角丸四角形 75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77" name="図 7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78" name="グループ化 77"/>
          <p:cNvGrpSpPr>
            <a:grpSpLocks noChangeAspect="1"/>
          </p:cNvGrpSpPr>
          <p:nvPr/>
        </p:nvGrpSpPr>
        <p:grpSpPr>
          <a:xfrm rot="1233019">
            <a:off x="7227129" y="4736662"/>
            <a:ext cx="1386593" cy="2185826"/>
            <a:chOff x="899592" y="2348880"/>
            <a:chExt cx="1483314" cy="2304256"/>
          </a:xfrm>
        </p:grpSpPr>
        <p:sp>
          <p:nvSpPr>
            <p:cNvPr id="79" name="角丸四角形 78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80" name="図 7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8" y="2978288"/>
              <a:ext cx="1060884" cy="1045440"/>
            </a:xfrm>
            <a:prstGeom prst="rect">
              <a:avLst/>
            </a:prstGeom>
          </p:spPr>
        </p:pic>
      </p:grpSp>
      <p:grpSp>
        <p:nvGrpSpPr>
          <p:cNvPr id="21" name="グループ化 20"/>
          <p:cNvGrpSpPr>
            <a:grpSpLocks noChangeAspect="1"/>
          </p:cNvGrpSpPr>
          <p:nvPr/>
        </p:nvGrpSpPr>
        <p:grpSpPr>
          <a:xfrm>
            <a:off x="4751773" y="1564614"/>
            <a:ext cx="1256365" cy="1979960"/>
            <a:chOff x="563188" y="3789040"/>
            <a:chExt cx="1325070" cy="2088232"/>
          </a:xfrm>
        </p:grpSpPr>
        <p:sp>
          <p:nvSpPr>
            <p:cNvPr id="22" name="角丸四角形 21"/>
            <p:cNvSpPr/>
            <p:nvPr/>
          </p:nvSpPr>
          <p:spPr>
            <a:xfrm>
              <a:off x="563188" y="3789040"/>
              <a:ext cx="1272099" cy="2088232"/>
            </a:xfrm>
            <a:prstGeom prst="roundRect">
              <a:avLst>
                <a:gd name="adj" fmla="val 12041"/>
              </a:avLst>
            </a:prstGeom>
            <a:solidFill>
              <a:srgbClr val="FFCCFF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400">
                <a:solidFill>
                  <a:prstClr val="white"/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 rot="21402106">
              <a:off x="579387" y="4430075"/>
              <a:ext cx="1308871" cy="679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b="1" dirty="0">
                  <a:solidFill>
                    <a:srgbClr val="0066FF"/>
                  </a:solidFill>
                </a:rPr>
                <a:t>おなじ</a:t>
              </a:r>
              <a:r>
                <a:rPr lang="ja-JP" altLang="en-US" sz="1600" b="1" dirty="0" smtClean="0">
                  <a:solidFill>
                    <a:srgbClr val="0066FF"/>
                  </a:solidFill>
                </a:rPr>
                <a:t>は</a:t>
              </a:r>
              <a:endParaRPr lang="en-US" altLang="ja-JP" sz="1600" b="1" dirty="0" smtClean="0">
                <a:solidFill>
                  <a:srgbClr val="0066FF"/>
                </a:solidFill>
              </a:endParaRPr>
            </a:p>
            <a:p>
              <a:r>
                <a:rPr lang="ja-JP" altLang="en-US" sz="1600" b="1" dirty="0" smtClean="0">
                  <a:solidFill>
                    <a:srgbClr val="0066FF"/>
                  </a:solidFill>
                </a:rPr>
                <a:t>　ど～れ？</a:t>
              </a:r>
              <a:endParaRPr lang="ja-JP" altLang="en-US" sz="1600" b="1" dirty="0">
                <a:solidFill>
                  <a:srgbClr val="0066FF"/>
                </a:solidFill>
              </a:endParaRPr>
            </a:p>
          </p:txBody>
        </p:sp>
      </p:grpSp>
      <p:grpSp>
        <p:nvGrpSpPr>
          <p:cNvPr id="81" name="グループ化 80"/>
          <p:cNvGrpSpPr>
            <a:grpSpLocks noChangeAspect="1"/>
          </p:cNvGrpSpPr>
          <p:nvPr/>
        </p:nvGrpSpPr>
        <p:grpSpPr>
          <a:xfrm>
            <a:off x="7807483" y="4797152"/>
            <a:ext cx="1336517" cy="2106885"/>
            <a:chOff x="899592" y="2348880"/>
            <a:chExt cx="1483314" cy="2304256"/>
          </a:xfrm>
        </p:grpSpPr>
        <p:sp>
          <p:nvSpPr>
            <p:cNvPr id="82" name="角丸四角形 81"/>
            <p:cNvSpPr/>
            <p:nvPr/>
          </p:nvSpPr>
          <p:spPr>
            <a:xfrm>
              <a:off x="899592" y="2348880"/>
              <a:ext cx="1483314" cy="2304256"/>
            </a:xfrm>
            <a:prstGeom prst="roundRect">
              <a:avLst>
                <a:gd name="adj" fmla="val 12041"/>
              </a:avLst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pic>
          <p:nvPicPr>
            <p:cNvPr id="83" name="図 8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07" y="2978288"/>
              <a:ext cx="1060885" cy="10454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99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12139E-6 L 0.34479 0.473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40" y="23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67052E-7 L -0.11024 -0.46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3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5783</TotalTime>
  <Words>148</Words>
  <Application>Microsoft Office PowerPoint</Application>
  <PresentationFormat>画面に合わせる (4:3)</PresentationFormat>
  <Paragraphs>192</Paragraphs>
  <Slides>13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1_Office ​​テーマ</vt:lpstr>
      <vt:lpstr>PowerPoint プレゼンテーション</vt:lpstr>
      <vt:lpstr>おなじはど～れ？  ～あそぶときのルール～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  <vt:lpstr>ルール</vt:lpstr>
    </vt:vector>
  </TitlesOfParts>
  <Company>北九州市教育委員会学務部学事課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北九州市教育委員会学務部学事課</dc:creator>
  <cp:lastModifiedBy>北九州市教育委員会学務部学事課</cp:lastModifiedBy>
  <cp:revision>59</cp:revision>
  <dcterms:created xsi:type="dcterms:W3CDTF">2019-07-24T13:31:04Z</dcterms:created>
  <dcterms:modified xsi:type="dcterms:W3CDTF">2019-08-01T12:35:58Z</dcterms:modified>
</cp:coreProperties>
</file>