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9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4820" autoAdjust="0"/>
  </p:normalViewPr>
  <p:slideViewPr>
    <p:cSldViewPr>
      <p:cViewPr>
        <p:scale>
          <a:sx n="70" d="100"/>
          <a:sy n="70" d="100"/>
        </p:scale>
        <p:origin x="-59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240D7-97E0-4F34-BEBB-FAB7AD9602F8}" type="datetimeFigureOut">
              <a:rPr kumimoji="1" lang="ja-JP" altLang="en-US" smtClean="0"/>
              <a:t>2019/8/1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49E31-691F-4C0B-ACD6-8CDAA9A977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11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2503-161E-4A4C-AB6F-17818D71750F}" type="datetimeFigureOut">
              <a:rPr kumimoji="1" lang="ja-JP" altLang="en-US" smtClean="0"/>
              <a:t>2019/8/1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40CE-01F7-4E1B-850B-757B1FFDF8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11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2503-161E-4A4C-AB6F-17818D71750F}" type="datetimeFigureOut">
              <a:rPr kumimoji="1" lang="ja-JP" altLang="en-US" smtClean="0"/>
              <a:t>2019/8/1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40CE-01F7-4E1B-850B-757B1FFDF8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8721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2503-161E-4A4C-AB6F-17818D71750F}" type="datetimeFigureOut">
              <a:rPr kumimoji="1" lang="ja-JP" altLang="en-US" smtClean="0"/>
              <a:t>2019/8/1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40CE-01F7-4E1B-850B-757B1FFDF8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461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2503-161E-4A4C-AB6F-17818D71750F}" type="datetimeFigureOut">
              <a:rPr kumimoji="1" lang="ja-JP" altLang="en-US" smtClean="0"/>
              <a:t>2019/8/1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40CE-01F7-4E1B-850B-757B1FFDF8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131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2503-161E-4A4C-AB6F-17818D71750F}" type="datetimeFigureOut">
              <a:rPr kumimoji="1" lang="ja-JP" altLang="en-US" smtClean="0"/>
              <a:t>2019/8/1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40CE-01F7-4E1B-850B-757B1FFDF8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50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2503-161E-4A4C-AB6F-17818D71750F}" type="datetimeFigureOut">
              <a:rPr kumimoji="1" lang="ja-JP" altLang="en-US" smtClean="0"/>
              <a:t>2019/8/1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40CE-01F7-4E1B-850B-757B1FFDF8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29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2503-161E-4A4C-AB6F-17818D71750F}" type="datetimeFigureOut">
              <a:rPr kumimoji="1" lang="ja-JP" altLang="en-US" smtClean="0"/>
              <a:t>2019/8/1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40CE-01F7-4E1B-850B-757B1FFDF8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89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2503-161E-4A4C-AB6F-17818D71750F}" type="datetimeFigureOut">
              <a:rPr kumimoji="1" lang="ja-JP" altLang="en-US" smtClean="0"/>
              <a:t>2019/8/1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40CE-01F7-4E1B-850B-757B1FFDF8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79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2503-161E-4A4C-AB6F-17818D71750F}" type="datetimeFigureOut">
              <a:rPr kumimoji="1" lang="ja-JP" altLang="en-US" smtClean="0"/>
              <a:t>2019/8/1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40CE-01F7-4E1B-850B-757B1FFDF8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53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2503-161E-4A4C-AB6F-17818D71750F}" type="datetimeFigureOut">
              <a:rPr kumimoji="1" lang="ja-JP" altLang="en-US" smtClean="0"/>
              <a:t>2019/8/1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40CE-01F7-4E1B-850B-757B1FFDF8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75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D2503-161E-4A4C-AB6F-17818D71750F}" type="datetimeFigureOut">
              <a:rPr kumimoji="1" lang="ja-JP" altLang="en-US" smtClean="0"/>
              <a:t>2019/8/1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40CE-01F7-4E1B-850B-757B1FFDF8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95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D2503-161E-4A4C-AB6F-17818D71750F}" type="datetimeFigureOut">
              <a:rPr kumimoji="1" lang="ja-JP" altLang="en-US" smtClean="0"/>
              <a:t>2019/8/1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A40CE-01F7-4E1B-850B-757B1FFDF8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079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gif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854576" y="837887"/>
            <a:ext cx="7577835" cy="5302830"/>
            <a:chOff x="467544" y="404664"/>
            <a:chExt cx="8280920" cy="5976664"/>
          </a:xfrm>
        </p:grpSpPr>
        <p:sp>
          <p:nvSpPr>
            <p:cNvPr id="23" name="角丸四角形 22"/>
            <p:cNvSpPr/>
            <p:nvPr/>
          </p:nvSpPr>
          <p:spPr>
            <a:xfrm>
              <a:off x="467544" y="404664"/>
              <a:ext cx="8280920" cy="597666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" name="グループ化 3"/>
            <p:cNvGrpSpPr/>
            <p:nvPr/>
          </p:nvGrpSpPr>
          <p:grpSpPr>
            <a:xfrm flipV="1">
              <a:off x="1132612" y="954966"/>
              <a:ext cx="6912767" cy="4752528"/>
              <a:chOff x="23803" y="0"/>
              <a:chExt cx="2814838" cy="1898648"/>
            </a:xfrm>
          </p:grpSpPr>
          <p:sp>
            <p:nvSpPr>
              <p:cNvPr id="5" name="円/楕円 4"/>
              <p:cNvSpPr>
                <a:spLocks noChangeAspect="1"/>
              </p:cNvSpPr>
              <p:nvPr/>
            </p:nvSpPr>
            <p:spPr>
              <a:xfrm flipV="1">
                <a:off x="31417" y="67733"/>
                <a:ext cx="2807224" cy="147637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kumimoji="1" lang="ja-JP" altLang="ja-JP" sz="5400" b="1" dirty="0">
                    <a:solidFill>
                      <a:sysClr val="windowText" lastClr="000000"/>
                    </a:solidFill>
                    <a:effectLst/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みんなで</a:t>
                </a:r>
                <a:endParaRPr lang="ja-JP" altLang="ja-JP" sz="5400" b="1" dirty="0">
                  <a:solidFill>
                    <a:sysClr val="windowText" lastClr="00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ctr"/>
                <a:r>
                  <a:rPr kumimoji="1" lang="ja-JP" altLang="ja-JP" sz="5400" b="1" dirty="0">
                    <a:solidFill>
                      <a:sysClr val="windowText" lastClr="000000"/>
                    </a:solidFill>
                    <a:effectLst/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ジャッジ</a:t>
                </a:r>
                <a:r>
                  <a:rPr kumimoji="1" lang="en-US" altLang="ja-JP" sz="5400" b="1" dirty="0">
                    <a:solidFill>
                      <a:sysClr val="windowText" lastClr="000000"/>
                    </a:solidFill>
                    <a:effectLst/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!!!</a:t>
                </a:r>
                <a:endParaRPr lang="ja-JP" altLang="ja-JP" sz="5400" b="1" dirty="0">
                  <a:solidFill>
                    <a:sysClr val="windowText" lastClr="00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ctr"/>
                <a:endParaRPr kumimoji="1" lang="ja-JP" altLang="en-US" sz="5400" b="1" dirty="0">
                  <a:solidFill>
                    <a:sysClr val="windowText" lastClr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6" name="円/楕円 5"/>
              <p:cNvSpPr/>
              <p:nvPr/>
            </p:nvSpPr>
            <p:spPr>
              <a:xfrm>
                <a:off x="309551" y="1259415"/>
                <a:ext cx="296333" cy="306917"/>
              </a:xfrm>
              <a:prstGeom prst="ellipse">
                <a:avLst/>
              </a:prstGeom>
              <a:solidFill>
                <a:sysClr val="window" lastClr="FFFFFF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2800"/>
              </a:p>
            </p:txBody>
          </p:sp>
          <p:sp>
            <p:nvSpPr>
              <p:cNvPr id="7" name="乗算記号 6"/>
              <p:cNvSpPr/>
              <p:nvPr/>
            </p:nvSpPr>
            <p:spPr>
              <a:xfrm>
                <a:off x="23803" y="867830"/>
                <a:ext cx="455083" cy="412751"/>
              </a:xfrm>
              <a:prstGeom prst="mathMultiply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2800"/>
              </a:p>
            </p:txBody>
          </p:sp>
          <p:sp>
            <p:nvSpPr>
              <p:cNvPr id="8" name="円/楕円 7"/>
              <p:cNvSpPr/>
              <p:nvPr/>
            </p:nvSpPr>
            <p:spPr>
              <a:xfrm>
                <a:off x="97885" y="550333"/>
                <a:ext cx="296333" cy="306917"/>
              </a:xfrm>
              <a:prstGeom prst="ellipse">
                <a:avLst/>
              </a:prstGeom>
              <a:solidFill>
                <a:sysClr val="window" lastClr="FFFFFF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2800"/>
              </a:p>
            </p:txBody>
          </p:sp>
          <p:sp>
            <p:nvSpPr>
              <p:cNvPr id="9" name="乗算記号 8"/>
              <p:cNvSpPr/>
              <p:nvPr/>
            </p:nvSpPr>
            <p:spPr>
              <a:xfrm>
                <a:off x="320138" y="211664"/>
                <a:ext cx="455083" cy="412751"/>
              </a:xfrm>
              <a:prstGeom prst="mathMultiply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2800"/>
              </a:p>
            </p:txBody>
          </p:sp>
          <p:sp>
            <p:nvSpPr>
              <p:cNvPr id="10" name="円/楕円 9"/>
              <p:cNvSpPr/>
              <p:nvPr/>
            </p:nvSpPr>
            <p:spPr>
              <a:xfrm>
                <a:off x="1029219" y="1492249"/>
                <a:ext cx="296333" cy="306917"/>
              </a:xfrm>
              <a:prstGeom prst="ellipse">
                <a:avLst/>
              </a:prstGeom>
              <a:solidFill>
                <a:sysClr val="window" lastClr="FFFFFF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2800"/>
              </a:p>
            </p:txBody>
          </p:sp>
          <p:sp>
            <p:nvSpPr>
              <p:cNvPr id="11" name="乗算記号 10"/>
              <p:cNvSpPr/>
              <p:nvPr/>
            </p:nvSpPr>
            <p:spPr>
              <a:xfrm>
                <a:off x="574136" y="1407582"/>
                <a:ext cx="455083" cy="412751"/>
              </a:xfrm>
              <a:prstGeom prst="mathMultiply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2800"/>
              </a:p>
            </p:txBody>
          </p:sp>
          <p:sp>
            <p:nvSpPr>
              <p:cNvPr id="12" name="円/楕円 11"/>
              <p:cNvSpPr/>
              <p:nvPr/>
            </p:nvSpPr>
            <p:spPr>
              <a:xfrm>
                <a:off x="1774284" y="1496483"/>
                <a:ext cx="296333" cy="306917"/>
              </a:xfrm>
              <a:prstGeom prst="ellipse">
                <a:avLst/>
              </a:prstGeom>
              <a:solidFill>
                <a:sysClr val="window" lastClr="FFFFFF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2800"/>
              </a:p>
            </p:txBody>
          </p:sp>
          <p:sp>
            <p:nvSpPr>
              <p:cNvPr id="13" name="乗算記号 12"/>
              <p:cNvSpPr/>
              <p:nvPr/>
            </p:nvSpPr>
            <p:spPr>
              <a:xfrm>
                <a:off x="1340370" y="1485897"/>
                <a:ext cx="455083" cy="412751"/>
              </a:xfrm>
              <a:prstGeom prst="mathMultiply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2800"/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2373301" y="1037165"/>
                <a:ext cx="296333" cy="306917"/>
              </a:xfrm>
              <a:prstGeom prst="ellipse">
                <a:avLst/>
              </a:prstGeom>
              <a:solidFill>
                <a:sysClr val="window" lastClr="FFFFFF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2800"/>
              </a:p>
            </p:txBody>
          </p:sp>
          <p:sp>
            <p:nvSpPr>
              <p:cNvPr id="15" name="乗算記号 14"/>
              <p:cNvSpPr/>
              <p:nvPr/>
            </p:nvSpPr>
            <p:spPr>
              <a:xfrm>
                <a:off x="2055803" y="1259416"/>
                <a:ext cx="455083" cy="412751"/>
              </a:xfrm>
              <a:prstGeom prst="mathMultiply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2800"/>
              </a:p>
            </p:txBody>
          </p:sp>
          <p:sp>
            <p:nvSpPr>
              <p:cNvPr id="16" name="円/楕円 15"/>
              <p:cNvSpPr/>
              <p:nvPr/>
            </p:nvSpPr>
            <p:spPr>
              <a:xfrm>
                <a:off x="1516052" y="52918"/>
                <a:ext cx="296333" cy="306917"/>
              </a:xfrm>
              <a:prstGeom prst="ellipse">
                <a:avLst/>
              </a:prstGeom>
              <a:solidFill>
                <a:sysClr val="window" lastClr="FFFFFF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2800"/>
              </a:p>
            </p:txBody>
          </p:sp>
          <p:sp>
            <p:nvSpPr>
              <p:cNvPr id="17" name="乗算記号 16"/>
              <p:cNvSpPr/>
              <p:nvPr/>
            </p:nvSpPr>
            <p:spPr>
              <a:xfrm>
                <a:off x="1060970" y="0"/>
                <a:ext cx="455083" cy="412751"/>
              </a:xfrm>
              <a:prstGeom prst="mathMultiply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2800"/>
              </a:p>
            </p:txBody>
          </p:sp>
          <p:sp>
            <p:nvSpPr>
              <p:cNvPr id="18" name="円/楕円 17"/>
              <p:cNvSpPr/>
              <p:nvPr/>
            </p:nvSpPr>
            <p:spPr>
              <a:xfrm>
                <a:off x="758285" y="99485"/>
                <a:ext cx="296333" cy="306917"/>
              </a:xfrm>
              <a:prstGeom prst="ellipse">
                <a:avLst/>
              </a:prstGeom>
              <a:solidFill>
                <a:sysClr val="window" lastClr="FFFFFF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2800"/>
              </a:p>
            </p:txBody>
          </p:sp>
          <p:sp>
            <p:nvSpPr>
              <p:cNvPr id="19" name="円/楕円 18"/>
              <p:cNvSpPr/>
              <p:nvPr/>
            </p:nvSpPr>
            <p:spPr>
              <a:xfrm>
                <a:off x="2229369" y="311152"/>
                <a:ext cx="296333" cy="306917"/>
              </a:xfrm>
              <a:prstGeom prst="ellipse">
                <a:avLst/>
              </a:prstGeom>
              <a:solidFill>
                <a:sysClr val="window" lastClr="FFFFFF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2800"/>
              </a:p>
            </p:txBody>
          </p:sp>
          <p:sp>
            <p:nvSpPr>
              <p:cNvPr id="20" name="乗算記号 19"/>
              <p:cNvSpPr/>
              <p:nvPr/>
            </p:nvSpPr>
            <p:spPr>
              <a:xfrm>
                <a:off x="1806034" y="67733"/>
                <a:ext cx="455083" cy="412751"/>
              </a:xfrm>
              <a:prstGeom prst="mathMultiply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2800"/>
              </a:p>
            </p:txBody>
          </p:sp>
          <p:sp>
            <p:nvSpPr>
              <p:cNvPr id="21" name="乗算記号 20"/>
              <p:cNvSpPr/>
              <p:nvPr/>
            </p:nvSpPr>
            <p:spPr>
              <a:xfrm>
                <a:off x="2320386" y="634999"/>
                <a:ext cx="455083" cy="412751"/>
              </a:xfrm>
              <a:prstGeom prst="mathMultiply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kumimoji="1" lang="ja-JP" altLang="en-US" sz="2800"/>
              </a:p>
            </p:txBody>
          </p:sp>
        </p:grp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91" y="4934086"/>
            <a:ext cx="1675479" cy="1835294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3" y="4945798"/>
            <a:ext cx="1675479" cy="1763047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694" y="308800"/>
            <a:ext cx="1675479" cy="1675479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05" y="148985"/>
            <a:ext cx="1402193" cy="183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6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15" y="4202903"/>
            <a:ext cx="1675479" cy="1835294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5" y="4239027"/>
            <a:ext cx="1675479" cy="1763047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6" y="548680"/>
            <a:ext cx="1675479" cy="1675479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50" y="566133"/>
            <a:ext cx="1402193" cy="1835294"/>
          </a:xfrm>
          <a:prstGeom prst="rect">
            <a:avLst/>
          </a:prstGeom>
        </p:spPr>
      </p:pic>
      <p:sp>
        <p:nvSpPr>
          <p:cNvPr id="22" name="タイトル 2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730623"/>
          </a:xfrm>
        </p:spPr>
        <p:txBody>
          <a:bodyPr>
            <a:normAutofit fontScale="90000"/>
          </a:bodyPr>
          <a:lstStyle/>
          <a:p>
            <a:r>
              <a:rPr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</a:t>
            </a:r>
            <a:r>
              <a:rPr lang="ja-JP" altLang="en-US" sz="4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なでジャッジ</a:t>
            </a:r>
            <a:r>
              <a:rPr lang="en-US" altLang="ja-JP" sz="4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!!!</a:t>
            </a:r>
            <a:br>
              <a:rPr lang="en-US" altLang="ja-JP" sz="4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～あそぶときのルール～</a:t>
            </a:r>
            <a:endParaRPr kumimoji="1"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2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ルール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83152" cy="4525963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buNone/>
            </a:pPr>
            <a:r>
              <a:rPr lang="en-US" altLang="ja-JP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　　　　 じゅん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ばん</a:t>
            </a:r>
            <a:endParaRPr kumimoji="1"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514350" indent="-514350">
              <a:lnSpc>
                <a:spcPts val="3500"/>
              </a:lnSpc>
              <a:buFont typeface="+mj-ea"/>
              <a:buAutoNum type="circleNumDbPlain"/>
            </a:pPr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ジャンケンをして順番を</a:t>
            </a:r>
            <a:endParaRPr kumimoji="1"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en-US" altLang="ja-JP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kumimoji="1"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決めます。</a:t>
            </a:r>
            <a:endParaRPr kumimoji="1"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514350" indent="-514350">
              <a:buFont typeface="+mj-ea"/>
              <a:buAutoNum type="circleNumDbPlain"/>
            </a:pP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514350" indent="-514350">
              <a:buFont typeface="+mj-ea"/>
              <a:buAutoNum type="circleNumDbPlain"/>
            </a:pPr>
            <a:endParaRPr kumimoji="1"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852936"/>
            <a:ext cx="3168352" cy="3168352"/>
          </a:xfrm>
        </p:spPr>
      </p:pic>
    </p:spTree>
    <p:extLst>
      <p:ext uri="{BB962C8B-B14F-4D97-AF65-F5344CB8AC3E}">
        <p14:creationId xmlns:p14="http://schemas.microsoft.com/office/powerpoint/2010/main" val="213185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ルール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779096" cy="4525963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buNone/>
            </a:pPr>
            <a:r>
              <a:rPr lang="en-US" altLang="ja-JP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や</a:t>
            </a:r>
            <a:r>
              <a:rPr lang="ja-JP" altLang="en-US" sz="1800" dirty="0" err="1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  </a:t>
            </a:r>
            <a:r>
              <a:rPr lang="ja-JP" altLang="en-US" sz="1800" dirty="0" err="1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まい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42950" indent="-742950">
              <a:lnSpc>
                <a:spcPts val="3500"/>
              </a:lnSpc>
              <a:buFont typeface="+mj-ea"/>
              <a:buAutoNum type="circleNumDbPlain" startAt="2"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カード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の山から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１枚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42950" indent="-742950">
              <a:lnSpc>
                <a:spcPts val="3500"/>
              </a:lnSpc>
              <a:buFont typeface="+mj-ea"/>
              <a:buAutoNum type="circleNumDbPlain" startAt="2"/>
            </a:pP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カード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をめくります。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42950" indent="-742950">
              <a:buFont typeface="+mj-ea"/>
              <a:buAutoNum type="circleNumDbPlain" startAt="2"/>
            </a:pP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42950" indent="-742950">
              <a:buFont typeface="+mj-ea"/>
              <a:buAutoNum type="circleNumDbPlain" startAt="2"/>
            </a:pPr>
            <a:endParaRPr kumimoji="1"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49" y="476673"/>
            <a:ext cx="2970330" cy="3168352"/>
          </a:xfrm>
        </p:spPr>
      </p:pic>
      <p:pic>
        <p:nvPicPr>
          <p:cNvPr id="6" name="コンテンツ プレースホルダー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6" t="46688"/>
          <a:stretch/>
        </p:blipFill>
        <p:spPr>
          <a:xfrm>
            <a:off x="4860032" y="4174029"/>
            <a:ext cx="2906878" cy="2160240"/>
          </a:xfrm>
          <a:prstGeom prst="rect">
            <a:avLst/>
          </a:prstGeom>
        </p:spPr>
      </p:pic>
      <p:pic>
        <p:nvPicPr>
          <p:cNvPr id="7" name="コンテンツ プレースホルダー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84" t="43679" r="52380" b="3009"/>
          <a:stretch/>
        </p:blipFill>
        <p:spPr>
          <a:xfrm>
            <a:off x="467544" y="4174029"/>
            <a:ext cx="2906878" cy="2160240"/>
          </a:xfrm>
          <a:prstGeom prst="rect">
            <a:avLst/>
          </a:prstGeom>
        </p:spPr>
      </p:pic>
      <p:sp>
        <p:nvSpPr>
          <p:cNvPr id="4" name="下カーブ矢印 3"/>
          <p:cNvSpPr/>
          <p:nvPr/>
        </p:nvSpPr>
        <p:spPr>
          <a:xfrm>
            <a:off x="2699792" y="3837518"/>
            <a:ext cx="3384376" cy="1031642"/>
          </a:xfrm>
          <a:prstGeom prst="curved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7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ルール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buNone/>
            </a:pPr>
            <a:r>
              <a:rPr lang="en-US" altLang="ja-JP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　　</a:t>
            </a:r>
            <a:r>
              <a:rPr lang="ja-JP" altLang="en-US" sz="1800" dirty="0" err="1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え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42950" indent="-742950">
              <a:lnSpc>
                <a:spcPts val="3500"/>
              </a:lnSpc>
              <a:buFont typeface="+mj-ea"/>
              <a:buAutoNum type="circleNumDbPlain" startAt="3"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なにをしている絵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なの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ことば　　　 </a:t>
            </a:r>
            <a:r>
              <a:rPr lang="ja-JP" altLang="en-US" sz="1800" dirty="0" err="1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言葉で言います。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どうさ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動作でもいいです。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endParaRPr kumimoji="1"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293096"/>
            <a:ext cx="2022376" cy="2022376"/>
          </a:xfrm>
        </p:spPr>
      </p:pic>
    </p:spTree>
    <p:extLst>
      <p:ext uri="{BB962C8B-B14F-4D97-AF65-F5344CB8AC3E}">
        <p14:creationId xmlns:p14="http://schemas.microsoft.com/office/powerpoint/2010/main" val="385364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ルール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44016" y="4291242"/>
            <a:ext cx="3995936" cy="24501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8695" y="875273"/>
            <a:ext cx="61310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　　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こうどう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42950" indent="-742950">
              <a:lnSpc>
                <a:spcPts val="3500"/>
              </a:lnSpc>
              <a:buFont typeface="+mj-ea"/>
              <a:buAutoNum type="circleNumDbPlain" startAt="4"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よい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行動だったら○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buNone/>
            </a:pPr>
            <a:r>
              <a:rPr lang="en-US" altLang="ja-JP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わる　　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こうどう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en-US" altLang="ja-JP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悪い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行動だったら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×</a:t>
            </a:r>
            <a:r>
              <a:rPr lang="ja-JP" altLang="en-US" sz="3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lang="ja-JP" altLang="en-US" sz="36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　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buNone/>
            </a:pP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　どうさ　　　ことば　　 あらわ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動作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や言葉で表します。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42950" indent="-742950">
              <a:lnSpc>
                <a:spcPts val="3500"/>
              </a:lnSpc>
              <a:buFont typeface="+mj-ea"/>
              <a:buAutoNum type="circleNumDbPlain" startAt="4"/>
            </a:pPr>
            <a:endParaRPr kumimoji="1"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5118545" y="4190697"/>
            <a:ext cx="3917952" cy="24501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9"/>
          <a:stretch/>
        </p:blipFill>
        <p:spPr>
          <a:xfrm>
            <a:off x="1835696" y="4681734"/>
            <a:ext cx="2088232" cy="1919269"/>
          </a:xfrm>
        </p:spPr>
      </p:pic>
      <p:pic>
        <p:nvPicPr>
          <p:cNvPr id="6" name="コンテンツ プレースホルダー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53"/>
          <a:stretch/>
        </p:blipFill>
        <p:spPr>
          <a:xfrm>
            <a:off x="5388398" y="4362235"/>
            <a:ext cx="2178420" cy="2163109"/>
          </a:xfrm>
          <a:prstGeom prst="rect">
            <a:avLst/>
          </a:prstGeom>
        </p:spPr>
      </p:pic>
      <p:sp>
        <p:nvSpPr>
          <p:cNvPr id="4" name="円形吹き出し 3"/>
          <p:cNvSpPr/>
          <p:nvPr/>
        </p:nvSpPr>
        <p:spPr>
          <a:xfrm>
            <a:off x="179512" y="4507685"/>
            <a:ext cx="1512168" cy="936104"/>
          </a:xfrm>
          <a:prstGeom prst="wedgeEllipseCallout">
            <a:avLst>
              <a:gd name="adj1" fmla="val 77306"/>
              <a:gd name="adj2" fmla="val 4008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まる</a:t>
            </a:r>
            <a:endParaRPr kumimoji="1" lang="ja-JP" altLang="en-US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円形吹き出し 6"/>
          <p:cNvSpPr/>
          <p:nvPr/>
        </p:nvSpPr>
        <p:spPr>
          <a:xfrm>
            <a:off x="7268854" y="4447569"/>
            <a:ext cx="1656184" cy="936104"/>
          </a:xfrm>
          <a:prstGeom prst="wedgeEllipseCallout">
            <a:avLst>
              <a:gd name="adj1" fmla="val -56778"/>
              <a:gd name="adj2" fmla="val 6250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ばつ</a:t>
            </a:r>
            <a:endParaRPr kumimoji="1" lang="ja-JP" altLang="en-US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6732240" y="964258"/>
            <a:ext cx="2006292" cy="1296144"/>
          </a:xfrm>
          <a:prstGeom prst="round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みんなで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やると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たのしい</a:t>
            </a:r>
            <a:r>
              <a:rPr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</a:t>
            </a:r>
            <a:r>
              <a:rPr lang="ja-JP" altLang="en-US" dirty="0" smtClean="0"/>
              <a:t>！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184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build="p"/>
      <p:bldP spid="11" grpId="0" animBg="1"/>
      <p:bldP spid="4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ルール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03232" cy="2980928"/>
          </a:xfrm>
        </p:spPr>
        <p:txBody>
          <a:bodyPr>
            <a:normAutofit/>
          </a:bodyPr>
          <a:lstStyle/>
          <a:p>
            <a:pPr marL="742950" indent="-742950">
              <a:lnSpc>
                <a:spcPts val="3500"/>
              </a:lnSpc>
              <a:buFont typeface="+mj-ea"/>
              <a:buAutoNum type="circleNumDbPlain" startAt="5"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だったらカードをもらう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は</a:t>
            </a:r>
            <a:r>
              <a:rPr lang="ja-JP" altLang="en-US" sz="1800" dirty="0" err="1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なか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en-US" altLang="ja-JP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×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だったら箱の中にカード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</a:t>
            </a:r>
            <a:r>
              <a:rPr lang="ja-JP" altLang="en-US" sz="1800" dirty="0" err="1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en-US" altLang="ja-JP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入れます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42950" indent="-742950">
              <a:buFont typeface="+mj-ea"/>
              <a:buAutoNum type="circleNumDbPlain" startAt="5"/>
            </a:pPr>
            <a:endParaRPr kumimoji="1"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コンテンツ プレースホルダ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7" t="7050" r="32412" b="55754"/>
          <a:stretch/>
        </p:blipFill>
        <p:spPr>
          <a:xfrm>
            <a:off x="5474531" y="3645024"/>
            <a:ext cx="2769878" cy="1735609"/>
          </a:xfrm>
          <a:prstGeom prst="rect">
            <a:avLst/>
          </a:prstGeom>
        </p:spPr>
      </p:pic>
      <p:grpSp>
        <p:nvGrpSpPr>
          <p:cNvPr id="10" name="グループ化 9"/>
          <p:cNvGrpSpPr/>
          <p:nvPr/>
        </p:nvGrpSpPr>
        <p:grpSpPr>
          <a:xfrm>
            <a:off x="6843085" y="5380633"/>
            <a:ext cx="2300915" cy="1197427"/>
            <a:chOff x="5388398" y="4362235"/>
            <a:chExt cx="3536640" cy="2163109"/>
          </a:xfrm>
        </p:grpSpPr>
        <p:pic>
          <p:nvPicPr>
            <p:cNvPr id="8" name="コンテンツ プレースホルダー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80667" l="10000" r="90000">
                          <a14:foregroundMark x1="68000" y1="4833" x2="33600" y2="30167"/>
                          <a14:foregroundMark x1="31200" y1="8833" x2="63000" y2="34167"/>
                          <a14:foregroundMark x1="32400" y1="35167" x2="32400" y2="35167"/>
                          <a14:foregroundMark x1="28800" y1="4833" x2="28800" y2="4833"/>
                          <a14:foregroundMark x1="68000" y1="31167" x2="68000" y2="31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53"/>
            <a:stretch/>
          </p:blipFill>
          <p:spPr>
            <a:xfrm>
              <a:off x="5388398" y="4362235"/>
              <a:ext cx="1880457" cy="2163109"/>
            </a:xfrm>
            <a:prstGeom prst="rect">
              <a:avLst/>
            </a:prstGeom>
          </p:spPr>
        </p:pic>
        <p:sp>
          <p:nvSpPr>
            <p:cNvPr id="9" name="円形吹き出し 8"/>
            <p:cNvSpPr/>
            <p:nvPr/>
          </p:nvSpPr>
          <p:spPr>
            <a:xfrm>
              <a:off x="7268854" y="4447569"/>
              <a:ext cx="1656184" cy="936104"/>
            </a:xfrm>
            <a:prstGeom prst="wedgeEllipseCallout">
              <a:avLst>
                <a:gd name="adj1" fmla="val -56778"/>
                <a:gd name="adj2" fmla="val 625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ばつ</a:t>
              </a:r>
              <a:endPara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pic>
        <p:nvPicPr>
          <p:cNvPr id="12" name="コンテンツ プレースホルダー 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7" t="1" r="3134" b="45094"/>
          <a:stretch/>
        </p:blipFill>
        <p:spPr>
          <a:xfrm>
            <a:off x="107504" y="4494453"/>
            <a:ext cx="4224825" cy="2363547"/>
          </a:xfrm>
          <a:prstGeom prst="rect">
            <a:avLst/>
          </a:prstGeom>
        </p:spPr>
      </p:pic>
      <p:pic>
        <p:nvPicPr>
          <p:cNvPr id="13" name="コンテンツ プレースホルダー 4"/>
          <p:cNvPicPr>
            <a:picLocks noGrp="1" noChangeAspect="1"/>
          </p:cNvPicPr>
          <p:nvPr>
            <p:ph sz="half" idx="2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9"/>
          <a:stretch/>
        </p:blipFill>
        <p:spPr>
          <a:xfrm>
            <a:off x="179512" y="4426294"/>
            <a:ext cx="1025444" cy="942473"/>
          </a:xfrm>
        </p:spPr>
      </p:pic>
      <p:sp>
        <p:nvSpPr>
          <p:cNvPr id="14" name="円形吹き出し 13"/>
          <p:cNvSpPr/>
          <p:nvPr/>
        </p:nvSpPr>
        <p:spPr>
          <a:xfrm>
            <a:off x="3419872" y="4429414"/>
            <a:ext cx="1080120" cy="532464"/>
          </a:xfrm>
          <a:prstGeom prst="wedgeEllipseCallout">
            <a:avLst>
              <a:gd name="adj1" fmla="val -98947"/>
              <a:gd name="adj2" fmla="val 9920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まる</a:t>
            </a:r>
            <a:endParaRPr kumimoji="1" lang="ja-JP" altLang="en-US" sz="2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左カーブ矢印 16"/>
          <p:cNvSpPr/>
          <p:nvPr/>
        </p:nvSpPr>
        <p:spPr>
          <a:xfrm rot="11407728">
            <a:off x="5640159" y="4285201"/>
            <a:ext cx="867896" cy="1960522"/>
          </a:xfrm>
          <a:prstGeom prst="curved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ドーナツ 17"/>
          <p:cNvSpPr/>
          <p:nvPr/>
        </p:nvSpPr>
        <p:spPr>
          <a:xfrm>
            <a:off x="1403648" y="5801332"/>
            <a:ext cx="1368152" cy="697067"/>
          </a:xfrm>
          <a:prstGeom prst="donut">
            <a:avLst>
              <a:gd name="adj" fmla="val 1405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6095595" y="5869750"/>
            <a:ext cx="852669" cy="564545"/>
            <a:chOff x="6095595" y="6157782"/>
            <a:chExt cx="852669" cy="564545"/>
          </a:xfrm>
        </p:grpSpPr>
        <p:sp>
          <p:nvSpPr>
            <p:cNvPr id="19" name="角丸四角形 18"/>
            <p:cNvSpPr/>
            <p:nvPr/>
          </p:nvSpPr>
          <p:spPr>
            <a:xfrm>
              <a:off x="6095595" y="6157782"/>
              <a:ext cx="852669" cy="564545"/>
            </a:xfrm>
            <a:prstGeom prst="roundRect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02" y="6186719"/>
              <a:ext cx="571146" cy="482641"/>
            </a:xfrm>
            <a:prstGeom prst="rect">
              <a:avLst/>
            </a:prstGeom>
            <a:ln w="190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  <p:grpSp>
        <p:nvGrpSpPr>
          <p:cNvPr id="4" name="グループ化 3"/>
          <p:cNvGrpSpPr/>
          <p:nvPr/>
        </p:nvGrpSpPr>
        <p:grpSpPr>
          <a:xfrm>
            <a:off x="1845811" y="6069481"/>
            <a:ext cx="432000" cy="272348"/>
            <a:chOff x="1845811" y="6069481"/>
            <a:chExt cx="432000" cy="272348"/>
          </a:xfrm>
        </p:grpSpPr>
        <p:sp>
          <p:nvSpPr>
            <p:cNvPr id="16" name="角丸四角形 15"/>
            <p:cNvSpPr/>
            <p:nvPr/>
          </p:nvSpPr>
          <p:spPr>
            <a:xfrm>
              <a:off x="1845811" y="6073030"/>
              <a:ext cx="432000" cy="25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907704" y="6069481"/>
              <a:ext cx="324000" cy="272348"/>
            </a:xfrm>
            <a:prstGeom prst="rect">
              <a:avLst/>
            </a:prstGeom>
            <a:ln w="190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63385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ルール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067128" cy="5141168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buNone/>
            </a:pPr>
            <a:r>
              <a:rPr lang="en-US" altLang="ja-JP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つぎ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　　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こうたい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42950" indent="-742950">
              <a:lnSpc>
                <a:spcPts val="3500"/>
              </a:lnSpc>
              <a:buFont typeface="+mj-ea"/>
              <a:buAutoNum type="circleNumDbPlain" startAt="6"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次の人に交代し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ます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42950" indent="-742950">
              <a:lnSpc>
                <a:spcPts val="3500"/>
              </a:lnSpc>
              <a:buFont typeface="+mj-ea"/>
              <a:buAutoNum type="circleNumDbPlain" startAt="6"/>
            </a:pP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42950" indent="-742950">
              <a:lnSpc>
                <a:spcPts val="3500"/>
              </a:lnSpc>
              <a:buFont typeface="+mj-ea"/>
              <a:buAutoNum type="circleNumDbPlain" startAt="6"/>
            </a:pP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42950" indent="-742950">
              <a:lnSpc>
                <a:spcPts val="3500"/>
              </a:lnSpc>
              <a:buFont typeface="+mj-ea"/>
              <a:buAutoNum type="circleNumDbPlain" startAt="6"/>
            </a:pP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42950" indent="-742950">
              <a:lnSpc>
                <a:spcPts val="3500"/>
              </a:lnSpc>
              <a:buFont typeface="+mj-ea"/>
              <a:buAutoNum type="circleNumDbPlain" startAt="6"/>
            </a:pP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42950" indent="-742950">
              <a:lnSpc>
                <a:spcPts val="3500"/>
              </a:lnSpc>
              <a:buFont typeface="+mj-ea"/>
              <a:buAutoNum type="circleNumDbPlain" startAt="6"/>
            </a:pP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42950" indent="-742950">
              <a:lnSpc>
                <a:spcPts val="3500"/>
              </a:lnSpc>
              <a:buFont typeface="+mj-ea"/>
              <a:buAutoNum type="circleNumDbPlain" startAt="6"/>
            </a:pP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42950" indent="-742950">
              <a:lnSpc>
                <a:spcPts val="3500"/>
              </a:lnSpc>
              <a:buFont typeface="+mj-ea"/>
              <a:buAutoNum type="circleNumDbPlain" startAt="6"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③～⑥をくりかえします。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42950" indent="-742950">
              <a:buFont typeface="+mj-ea"/>
              <a:buAutoNum type="circleNumDbPlain" startAt="6"/>
            </a:pPr>
            <a:endParaRPr kumimoji="1"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416" y="3210794"/>
            <a:ext cx="1727249" cy="1727249"/>
          </a:xfrm>
        </p:spPr>
      </p:pic>
      <p:pic>
        <p:nvPicPr>
          <p:cNvPr id="6" name="コンテンツ プレースホルダ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8495"/>
          <a:stretch/>
        </p:blipFill>
        <p:spPr>
          <a:xfrm>
            <a:off x="4391309" y="2777803"/>
            <a:ext cx="1370518" cy="2234063"/>
          </a:xfrm>
          <a:prstGeom prst="rect">
            <a:avLst/>
          </a:prstGeom>
        </p:spPr>
      </p:pic>
      <p:sp>
        <p:nvSpPr>
          <p:cNvPr id="7" name="円形吹き出し 6"/>
          <p:cNvSpPr/>
          <p:nvPr/>
        </p:nvSpPr>
        <p:spPr>
          <a:xfrm>
            <a:off x="6875585" y="2129731"/>
            <a:ext cx="2051720" cy="936104"/>
          </a:xfrm>
          <a:prstGeom prst="wedgeEllipseCallout">
            <a:avLst>
              <a:gd name="adj1" fmla="val -42896"/>
              <a:gd name="adj2" fmla="val 6410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どうぞ</a:t>
            </a:r>
            <a:endParaRPr kumimoji="1" lang="ja-JP" altLang="en-US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円形吹き出し 7"/>
          <p:cNvSpPr/>
          <p:nvPr/>
        </p:nvSpPr>
        <p:spPr>
          <a:xfrm>
            <a:off x="2051720" y="3008889"/>
            <a:ext cx="2051720" cy="936104"/>
          </a:xfrm>
          <a:prstGeom prst="wedgeEllipseCallout">
            <a:avLst>
              <a:gd name="adj1" fmla="val 63774"/>
              <a:gd name="adj2" fmla="val 5129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はい！</a:t>
            </a:r>
            <a:endParaRPr kumimoji="1" lang="ja-JP" altLang="en-US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040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ルール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buNone/>
            </a:pP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　　　　　　　や</a:t>
            </a:r>
            <a:r>
              <a:rPr lang="ja-JP" altLang="en-US" sz="1800" dirty="0" err="1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ぜんぶ　　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42950" indent="-742950">
              <a:lnSpc>
                <a:spcPts val="3500"/>
              </a:lnSpc>
              <a:buFont typeface="+mj-ea"/>
              <a:buAutoNum type="circleNumDbPlain" startAt="8"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カードの山が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全部なくなったら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</a:t>
            </a:r>
            <a:endParaRPr lang="en-US" altLang="ja-JP" sz="180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終わりです。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　　　　　 </a:t>
            </a:r>
            <a:r>
              <a:rPr lang="ja-JP" altLang="en-US" sz="1800" dirty="0" err="1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まい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すう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持っている○のカードの枚数が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いちばんおお　　ひと        か　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一番多い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の勝ちです。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42950" indent="-742950">
              <a:buFont typeface="+mj-ea"/>
              <a:buAutoNum type="circleNumDbPlain" startAt="8"/>
            </a:pPr>
            <a:endParaRPr kumimoji="1"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コンテンツ プレースホルダー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09"/>
          <a:stretch/>
        </p:blipFill>
        <p:spPr>
          <a:xfrm>
            <a:off x="6804248" y="4797152"/>
            <a:ext cx="2088232" cy="1919269"/>
          </a:xfrm>
        </p:spPr>
      </p:pic>
    </p:spTree>
    <p:extLst>
      <p:ext uri="{BB962C8B-B14F-4D97-AF65-F5344CB8AC3E}">
        <p14:creationId xmlns:p14="http://schemas.microsoft.com/office/powerpoint/2010/main" val="376230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5782</TotalTime>
  <Words>39</Words>
  <Application>Microsoft Office PowerPoint</Application>
  <PresentationFormat>画面に合わせる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Office ​​テーマ</vt:lpstr>
      <vt:lpstr>PowerPoint プレゼンテーション</vt:lpstr>
      <vt:lpstr>みんなでジャッジ!!!  ～あそぶときのルール～</vt:lpstr>
      <vt:lpstr>ルール</vt:lpstr>
      <vt:lpstr>ルール</vt:lpstr>
      <vt:lpstr>ルール</vt:lpstr>
      <vt:lpstr>ルール</vt:lpstr>
      <vt:lpstr>ルール</vt:lpstr>
      <vt:lpstr>ルール</vt:lpstr>
      <vt:lpstr>ルール</vt:lpstr>
    </vt:vector>
  </TitlesOfParts>
  <Company>北九州市教育委員会学務部学事課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北九州市教育委員会学務部学事課</dc:creator>
  <cp:lastModifiedBy>北九州市教育委員会学務部学事課</cp:lastModifiedBy>
  <cp:revision>58</cp:revision>
  <dcterms:created xsi:type="dcterms:W3CDTF">2019-07-24T13:31:04Z</dcterms:created>
  <dcterms:modified xsi:type="dcterms:W3CDTF">2019-08-01T12:35:14Z</dcterms:modified>
</cp:coreProperties>
</file>